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25"/>
  </p:notesMasterIdLst>
  <p:handoutMasterIdLst>
    <p:handoutMasterId r:id="rId26"/>
  </p:handoutMasterIdLst>
  <p:sldIdLst>
    <p:sldId id="654" r:id="rId2"/>
    <p:sldId id="709" r:id="rId3"/>
    <p:sldId id="738" r:id="rId4"/>
    <p:sldId id="742" r:id="rId5"/>
    <p:sldId id="721" r:id="rId6"/>
    <p:sldId id="722" r:id="rId7"/>
    <p:sldId id="723" r:id="rId8"/>
    <p:sldId id="724" r:id="rId9"/>
    <p:sldId id="740" r:id="rId10"/>
    <p:sldId id="725" r:id="rId11"/>
    <p:sldId id="726" r:id="rId12"/>
    <p:sldId id="727" r:id="rId13"/>
    <p:sldId id="728" r:id="rId14"/>
    <p:sldId id="729" r:id="rId15"/>
    <p:sldId id="741" r:id="rId16"/>
    <p:sldId id="743" r:id="rId17"/>
    <p:sldId id="744" r:id="rId18"/>
    <p:sldId id="745" r:id="rId19"/>
    <p:sldId id="746" r:id="rId20"/>
    <p:sldId id="747" r:id="rId21"/>
    <p:sldId id="748" r:id="rId22"/>
    <p:sldId id="749" r:id="rId23"/>
    <p:sldId id="750" r:id="rId24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4">
          <p15:clr>
            <a:srgbClr val="A4A3A4"/>
          </p15:clr>
        </p15:guide>
        <p15:guide id="2" pos="5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99"/>
    <a:srgbClr val="FFFF00"/>
    <a:srgbClr val="33CC33"/>
    <a:srgbClr val="FF3300"/>
    <a:srgbClr val="3333CC"/>
    <a:srgbClr val="99FF99"/>
    <a:srgbClr val="808080"/>
    <a:srgbClr val="66FF66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32" autoAdjust="0"/>
    <p:restoredTop sz="94521" autoAdjust="0"/>
  </p:normalViewPr>
  <p:slideViewPr>
    <p:cSldViewPr>
      <p:cViewPr varScale="1">
        <p:scale>
          <a:sx n="70" d="100"/>
          <a:sy n="70" d="100"/>
        </p:scale>
        <p:origin x="1434" y="78"/>
      </p:cViewPr>
      <p:guideLst>
        <p:guide orient="horz" pos="754"/>
        <p:guide pos="5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842" y="-102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3" Type="http://schemas.openxmlformats.org/officeDocument/2006/relationships/image" Target="../media/image82.emf"/><Relationship Id="rId7" Type="http://schemas.openxmlformats.org/officeDocument/2006/relationships/image" Target="../media/image86.emf"/><Relationship Id="rId2" Type="http://schemas.openxmlformats.org/officeDocument/2006/relationships/image" Target="../media/image81.emf"/><Relationship Id="rId1" Type="http://schemas.openxmlformats.org/officeDocument/2006/relationships/image" Target="../media/image80.emf"/><Relationship Id="rId6" Type="http://schemas.openxmlformats.org/officeDocument/2006/relationships/image" Target="../media/image85.emf"/><Relationship Id="rId11" Type="http://schemas.openxmlformats.org/officeDocument/2006/relationships/image" Target="../media/image90.wmf"/><Relationship Id="rId5" Type="http://schemas.openxmlformats.org/officeDocument/2006/relationships/image" Target="../media/image84.emf"/><Relationship Id="rId10" Type="http://schemas.openxmlformats.org/officeDocument/2006/relationships/image" Target="../media/image89.wmf"/><Relationship Id="rId4" Type="http://schemas.openxmlformats.org/officeDocument/2006/relationships/image" Target="../media/image83.wmf"/><Relationship Id="rId9" Type="http://schemas.openxmlformats.org/officeDocument/2006/relationships/image" Target="../media/image8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13" Type="http://schemas.openxmlformats.org/officeDocument/2006/relationships/image" Target="../media/image110.emf"/><Relationship Id="rId18" Type="http://schemas.openxmlformats.org/officeDocument/2006/relationships/image" Target="../media/image115.wmf"/><Relationship Id="rId3" Type="http://schemas.openxmlformats.org/officeDocument/2006/relationships/image" Target="../media/image100.emf"/><Relationship Id="rId7" Type="http://schemas.openxmlformats.org/officeDocument/2006/relationships/image" Target="../media/image104.emf"/><Relationship Id="rId12" Type="http://schemas.openxmlformats.org/officeDocument/2006/relationships/image" Target="../media/image109.emf"/><Relationship Id="rId17" Type="http://schemas.openxmlformats.org/officeDocument/2006/relationships/image" Target="../media/image114.emf"/><Relationship Id="rId2" Type="http://schemas.openxmlformats.org/officeDocument/2006/relationships/image" Target="../media/image99.emf"/><Relationship Id="rId16" Type="http://schemas.openxmlformats.org/officeDocument/2006/relationships/image" Target="../media/image113.emf"/><Relationship Id="rId1" Type="http://schemas.openxmlformats.org/officeDocument/2006/relationships/image" Target="../media/image98.emf"/><Relationship Id="rId6" Type="http://schemas.openxmlformats.org/officeDocument/2006/relationships/image" Target="../media/image103.emf"/><Relationship Id="rId11" Type="http://schemas.openxmlformats.org/officeDocument/2006/relationships/image" Target="../media/image108.emf"/><Relationship Id="rId5" Type="http://schemas.openxmlformats.org/officeDocument/2006/relationships/image" Target="../media/image102.emf"/><Relationship Id="rId15" Type="http://schemas.openxmlformats.org/officeDocument/2006/relationships/image" Target="../media/image112.emf"/><Relationship Id="rId10" Type="http://schemas.openxmlformats.org/officeDocument/2006/relationships/image" Target="../media/image107.emf"/><Relationship Id="rId4" Type="http://schemas.openxmlformats.org/officeDocument/2006/relationships/image" Target="../media/image101.emf"/><Relationship Id="rId9" Type="http://schemas.openxmlformats.org/officeDocument/2006/relationships/image" Target="../media/image106.emf"/><Relationship Id="rId14" Type="http://schemas.openxmlformats.org/officeDocument/2006/relationships/image" Target="../media/image111.e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13" Type="http://schemas.openxmlformats.org/officeDocument/2006/relationships/image" Target="../media/image128.emf"/><Relationship Id="rId18" Type="http://schemas.openxmlformats.org/officeDocument/2006/relationships/image" Target="../media/image133.emf"/><Relationship Id="rId3" Type="http://schemas.openxmlformats.org/officeDocument/2006/relationships/image" Target="../media/image118.emf"/><Relationship Id="rId21" Type="http://schemas.openxmlformats.org/officeDocument/2006/relationships/image" Target="../media/image136.emf"/><Relationship Id="rId7" Type="http://schemas.openxmlformats.org/officeDocument/2006/relationships/image" Target="../media/image122.emf"/><Relationship Id="rId12" Type="http://schemas.openxmlformats.org/officeDocument/2006/relationships/image" Target="../media/image127.emf"/><Relationship Id="rId17" Type="http://schemas.openxmlformats.org/officeDocument/2006/relationships/image" Target="../media/image132.emf"/><Relationship Id="rId2" Type="http://schemas.openxmlformats.org/officeDocument/2006/relationships/image" Target="../media/image117.emf"/><Relationship Id="rId16" Type="http://schemas.openxmlformats.org/officeDocument/2006/relationships/image" Target="../media/image131.emf"/><Relationship Id="rId20" Type="http://schemas.openxmlformats.org/officeDocument/2006/relationships/image" Target="../media/image135.emf"/><Relationship Id="rId1" Type="http://schemas.openxmlformats.org/officeDocument/2006/relationships/image" Target="../media/image116.emf"/><Relationship Id="rId6" Type="http://schemas.openxmlformats.org/officeDocument/2006/relationships/image" Target="../media/image121.emf"/><Relationship Id="rId11" Type="http://schemas.openxmlformats.org/officeDocument/2006/relationships/image" Target="../media/image126.emf"/><Relationship Id="rId5" Type="http://schemas.openxmlformats.org/officeDocument/2006/relationships/image" Target="../media/image120.emf"/><Relationship Id="rId15" Type="http://schemas.openxmlformats.org/officeDocument/2006/relationships/image" Target="../media/image130.emf"/><Relationship Id="rId10" Type="http://schemas.openxmlformats.org/officeDocument/2006/relationships/image" Target="../media/image125.emf"/><Relationship Id="rId19" Type="http://schemas.openxmlformats.org/officeDocument/2006/relationships/image" Target="../media/image134.emf"/><Relationship Id="rId4" Type="http://schemas.openxmlformats.org/officeDocument/2006/relationships/image" Target="../media/image119.emf"/><Relationship Id="rId9" Type="http://schemas.openxmlformats.org/officeDocument/2006/relationships/image" Target="../media/image124.emf"/><Relationship Id="rId14" Type="http://schemas.openxmlformats.org/officeDocument/2006/relationships/image" Target="../media/image129.emf"/><Relationship Id="rId22" Type="http://schemas.openxmlformats.org/officeDocument/2006/relationships/image" Target="../media/image13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7" Type="http://schemas.openxmlformats.org/officeDocument/2006/relationships/image" Target="../media/image28.wmf"/><Relationship Id="rId2" Type="http://schemas.openxmlformats.org/officeDocument/2006/relationships/image" Target="../media/image23.emf"/><Relationship Id="rId1" Type="http://schemas.openxmlformats.org/officeDocument/2006/relationships/image" Target="../media/image22.emf"/><Relationship Id="rId6" Type="http://schemas.openxmlformats.org/officeDocument/2006/relationships/image" Target="../media/image27.wmf"/><Relationship Id="rId5" Type="http://schemas.openxmlformats.org/officeDocument/2006/relationships/image" Target="../media/image26.emf"/><Relationship Id="rId4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Relationship Id="rId9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image" Target="../media/image40.emf"/><Relationship Id="rId7" Type="http://schemas.openxmlformats.org/officeDocument/2006/relationships/image" Target="../media/image44.wmf"/><Relationship Id="rId2" Type="http://schemas.openxmlformats.org/officeDocument/2006/relationships/image" Target="../media/image39.emf"/><Relationship Id="rId1" Type="http://schemas.openxmlformats.org/officeDocument/2006/relationships/image" Target="../media/image38.emf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Relationship Id="rId9" Type="http://schemas.openxmlformats.org/officeDocument/2006/relationships/image" Target="../media/image46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13" Type="http://schemas.openxmlformats.org/officeDocument/2006/relationships/image" Target="../media/image58.wmf"/><Relationship Id="rId3" Type="http://schemas.openxmlformats.org/officeDocument/2006/relationships/image" Target="../media/image49.emf"/><Relationship Id="rId7" Type="http://schemas.openxmlformats.org/officeDocument/2006/relationships/image" Target="../media/image53.wmf"/><Relationship Id="rId12" Type="http://schemas.openxmlformats.org/officeDocument/2006/relationships/image" Target="../media/image57.wmf"/><Relationship Id="rId17" Type="http://schemas.openxmlformats.org/officeDocument/2006/relationships/image" Target="../media/image62.wmf"/><Relationship Id="rId2" Type="http://schemas.openxmlformats.org/officeDocument/2006/relationships/image" Target="../media/image48.emf"/><Relationship Id="rId16" Type="http://schemas.openxmlformats.org/officeDocument/2006/relationships/image" Target="../media/image61.wmf"/><Relationship Id="rId1" Type="http://schemas.openxmlformats.org/officeDocument/2006/relationships/image" Target="../media/image47.emf"/><Relationship Id="rId6" Type="http://schemas.openxmlformats.org/officeDocument/2006/relationships/image" Target="../media/image52.emf"/><Relationship Id="rId11" Type="http://schemas.openxmlformats.org/officeDocument/2006/relationships/image" Target="../media/image56.wmf"/><Relationship Id="rId5" Type="http://schemas.openxmlformats.org/officeDocument/2006/relationships/image" Target="../media/image51.emf"/><Relationship Id="rId15" Type="http://schemas.openxmlformats.org/officeDocument/2006/relationships/image" Target="../media/image60.wmf"/><Relationship Id="rId10" Type="http://schemas.openxmlformats.org/officeDocument/2006/relationships/image" Target="../media/image46.wmf"/><Relationship Id="rId4" Type="http://schemas.openxmlformats.org/officeDocument/2006/relationships/image" Target="../media/image50.wmf"/><Relationship Id="rId9" Type="http://schemas.openxmlformats.org/officeDocument/2006/relationships/image" Target="../media/image55.wmf"/><Relationship Id="rId14" Type="http://schemas.openxmlformats.org/officeDocument/2006/relationships/image" Target="../media/image59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image" Target="../media/image64.emf"/><Relationship Id="rId1" Type="http://schemas.openxmlformats.org/officeDocument/2006/relationships/image" Target="../media/image63.emf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2" Type="http://schemas.openxmlformats.org/officeDocument/2006/relationships/image" Target="../media/image72.emf"/><Relationship Id="rId1" Type="http://schemas.openxmlformats.org/officeDocument/2006/relationships/image" Target="../media/image71.emf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image" Target="../media/image74.emf"/><Relationship Id="rId9" Type="http://schemas.openxmlformats.org/officeDocument/2006/relationships/image" Target="../media/image7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96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96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96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 smtClean="0"/>
            </a:lvl1pPr>
          </a:lstStyle>
          <a:p>
            <a:pPr>
              <a:defRPr/>
            </a:pPr>
            <a:fld id="{7DC32CDA-394D-4B51-A4FB-209E4DDEF2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5359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294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294" y="9721106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 smtClean="0"/>
            </a:lvl1pPr>
          </a:lstStyle>
          <a:p>
            <a:pPr>
              <a:defRPr/>
            </a:pPr>
            <a:fld id="{765F2A39-8034-453E-BD1C-DE408300C1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86390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B0%AE%E6%B0%94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电场能量从本质上来说，也是电荷的电势能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5F2A39-8034-453E-BD1C-DE408300C126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2561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电场能量从本质上来说，也是电荷的电势能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5F2A39-8034-453E-BD1C-DE408300C126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5847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地球的极光主要只有红、绿二色是因为在热成层的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  <a:hlinkClick r:id="rId3"/>
              </a:rPr>
              <a:t>氮气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和氧原子被电子碰撞，分别发出红色和绿色光。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5F2A39-8034-453E-BD1C-DE408300C12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34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811970156"/>
      </p:ext>
    </p:extLst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54915891"/>
      </p:ext>
    </p:extLst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47118936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45341319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2443020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23425580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80198702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69431096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230925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72612612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6652166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 userDrawn="1"/>
        </p:nvSpPr>
        <p:spPr bwMode="auto">
          <a:xfrm>
            <a:off x="-63500" y="9525"/>
            <a:ext cx="9226550" cy="6940550"/>
          </a:xfrm>
          <a:prstGeom prst="rect">
            <a:avLst/>
          </a:prstGeom>
          <a:solidFill>
            <a:srgbClr val="000000">
              <a:alpha val="76862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7" name="AutoShape 3">
            <a:hlinkClick r:id="" action="ppaction://hlinkshowjump?jump=previous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7662863" y="6729413"/>
            <a:ext cx="395287" cy="127000"/>
          </a:xfrm>
          <a:prstGeom prst="actionButtonBackPrevious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8" name="AutoShape 4">
            <a:hlinkClick r:id="" action="ppaction://hlinkshowjump?jump=first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8129588" y="6729413"/>
            <a:ext cx="395287" cy="127000"/>
          </a:xfrm>
          <a:prstGeom prst="actionButtonHome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9" name="AutoShape 5">
            <a:hlinkClick r:id="" action="ppaction://hlinkshowjump?jump=next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8597900" y="6729413"/>
            <a:ext cx="395288" cy="127000"/>
          </a:xfrm>
          <a:prstGeom prst="actionButtonForwardNext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0" name="Rectangle 6"/>
          <p:cNvSpPr>
            <a:spLocks noChangeArrowheads="1"/>
          </p:cNvSpPr>
          <p:nvPr userDrawn="1"/>
        </p:nvSpPr>
        <p:spPr bwMode="auto">
          <a:xfrm>
            <a:off x="146050" y="268288"/>
            <a:ext cx="8834438" cy="6345237"/>
          </a:xfrm>
          <a:prstGeom prst="rect">
            <a:avLst/>
          </a:prstGeom>
          <a:solidFill>
            <a:srgbClr val="000000">
              <a:alpha val="0"/>
            </a:srgbClr>
          </a:solidFill>
          <a:ln w="9525" algn="ctr">
            <a:solidFill>
              <a:srgbClr val="009999">
                <a:alpha val="20000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3779838" y="6581775"/>
            <a:ext cx="4968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1400" b="1" i="1" dirty="0" err="1">
                <a:solidFill>
                  <a:schemeClr val="bg2"/>
                </a:solidFill>
                <a:latin typeface="Times New Roman" panose="02020603050405020304" pitchFamily="18" charset="0"/>
              </a:rPr>
              <a:t>Chenwei</a:t>
            </a:r>
            <a:r>
              <a:rPr lang="en-US" altLang="zh-CN" sz="1400" b="1" i="1" dirty="0">
                <a:solidFill>
                  <a:schemeClr val="bg2"/>
                </a:solidFill>
                <a:latin typeface="Times New Roman" panose="02020603050405020304" pitchFamily="18" charset="0"/>
              </a:rPr>
              <a:t> Jiang, Xi’an </a:t>
            </a:r>
            <a:r>
              <a:rPr lang="en-US" altLang="zh-CN" sz="1400" b="1" i="1" dirty="0" err="1">
                <a:solidFill>
                  <a:schemeClr val="bg2"/>
                </a:solidFill>
                <a:latin typeface="Times New Roman" panose="02020603050405020304" pitchFamily="18" charset="0"/>
              </a:rPr>
              <a:t>Jiaotong</a:t>
            </a:r>
            <a:r>
              <a:rPr lang="en-US" altLang="zh-CN" sz="1400" b="1" i="1" dirty="0">
                <a:solidFill>
                  <a:schemeClr val="bg2"/>
                </a:solidFill>
                <a:latin typeface="Times New Roman" panose="02020603050405020304" pitchFamily="18" charset="0"/>
              </a:rPr>
              <a:t> University, 2023</a:t>
            </a:r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44450" y="-23813"/>
            <a:ext cx="23749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1400" b="1" i="1" dirty="0">
                <a:solidFill>
                  <a:schemeClr val="bg2"/>
                </a:solidFill>
                <a:latin typeface="Times New Roman" panose="02020603050405020304" pitchFamily="18" charset="0"/>
              </a:rPr>
              <a:t>University Physics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ransition spd="slow">
    <p:wipe dir="d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13" Type="http://schemas.openxmlformats.org/officeDocument/2006/relationships/oleObject" Target="../embeddings/oleObject65.bin"/><Relationship Id="rId18" Type="http://schemas.openxmlformats.org/officeDocument/2006/relationships/image" Target="../media/image70.e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67.emf"/><Relationship Id="rId17" Type="http://schemas.openxmlformats.org/officeDocument/2006/relationships/oleObject" Target="../embeddings/oleObject6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9.e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64.e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10" Type="http://schemas.openxmlformats.org/officeDocument/2006/relationships/image" Target="../media/image66.emf"/><Relationship Id="rId4" Type="http://schemas.openxmlformats.org/officeDocument/2006/relationships/image" Target="../media/image63.e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68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13" Type="http://schemas.openxmlformats.org/officeDocument/2006/relationships/oleObject" Target="../embeddings/oleObject73.bin"/><Relationship Id="rId18" Type="http://schemas.openxmlformats.org/officeDocument/2006/relationships/image" Target="../media/image78.emf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75.emf"/><Relationship Id="rId17" Type="http://schemas.openxmlformats.org/officeDocument/2006/relationships/oleObject" Target="../embeddings/oleObject7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7.emf"/><Relationship Id="rId20" Type="http://schemas.openxmlformats.org/officeDocument/2006/relationships/image" Target="../media/image79.e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72.emf"/><Relationship Id="rId11" Type="http://schemas.openxmlformats.org/officeDocument/2006/relationships/oleObject" Target="../embeddings/oleObject72.bin"/><Relationship Id="rId5" Type="http://schemas.openxmlformats.org/officeDocument/2006/relationships/oleObject" Target="../embeddings/oleObject69.bin"/><Relationship Id="rId15" Type="http://schemas.openxmlformats.org/officeDocument/2006/relationships/oleObject" Target="../embeddings/oleObject74.bin"/><Relationship Id="rId10" Type="http://schemas.openxmlformats.org/officeDocument/2006/relationships/image" Target="../media/image74.emf"/><Relationship Id="rId19" Type="http://schemas.openxmlformats.org/officeDocument/2006/relationships/oleObject" Target="../embeddings/oleObject76.bin"/><Relationship Id="rId4" Type="http://schemas.openxmlformats.org/officeDocument/2006/relationships/image" Target="../media/image71.emf"/><Relationship Id="rId9" Type="http://schemas.openxmlformats.org/officeDocument/2006/relationships/oleObject" Target="../embeddings/oleObject71.bin"/><Relationship Id="rId14" Type="http://schemas.openxmlformats.org/officeDocument/2006/relationships/image" Target="../media/image76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oleObject" Target="../embeddings/oleObject82.bin"/><Relationship Id="rId18" Type="http://schemas.openxmlformats.org/officeDocument/2006/relationships/image" Target="../media/image87.wmf"/><Relationship Id="rId3" Type="http://schemas.openxmlformats.org/officeDocument/2006/relationships/oleObject" Target="../embeddings/oleObject77.bin"/><Relationship Id="rId21" Type="http://schemas.openxmlformats.org/officeDocument/2006/relationships/oleObject" Target="../embeddings/oleObject86.bin"/><Relationship Id="rId7" Type="http://schemas.openxmlformats.org/officeDocument/2006/relationships/oleObject" Target="../embeddings/oleObject79.bin"/><Relationship Id="rId12" Type="http://schemas.openxmlformats.org/officeDocument/2006/relationships/image" Target="../media/image84.emf"/><Relationship Id="rId17" Type="http://schemas.openxmlformats.org/officeDocument/2006/relationships/oleObject" Target="../embeddings/oleObject84.bin"/><Relationship Id="rId25" Type="http://schemas.openxmlformats.org/officeDocument/2006/relationships/image" Target="../media/image90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6.emf"/><Relationship Id="rId20" Type="http://schemas.openxmlformats.org/officeDocument/2006/relationships/image" Target="../media/image88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1.emf"/><Relationship Id="rId11" Type="http://schemas.openxmlformats.org/officeDocument/2006/relationships/oleObject" Target="../embeddings/oleObject81.bin"/><Relationship Id="rId24" Type="http://schemas.openxmlformats.org/officeDocument/2006/relationships/oleObject" Target="../embeddings/oleObject88.bin"/><Relationship Id="rId5" Type="http://schemas.openxmlformats.org/officeDocument/2006/relationships/oleObject" Target="../embeddings/oleObject78.bin"/><Relationship Id="rId15" Type="http://schemas.openxmlformats.org/officeDocument/2006/relationships/oleObject" Target="../embeddings/oleObject83.bin"/><Relationship Id="rId23" Type="http://schemas.openxmlformats.org/officeDocument/2006/relationships/image" Target="../media/image89.wmf"/><Relationship Id="rId10" Type="http://schemas.openxmlformats.org/officeDocument/2006/relationships/image" Target="../media/image83.wmf"/><Relationship Id="rId19" Type="http://schemas.openxmlformats.org/officeDocument/2006/relationships/oleObject" Target="../embeddings/oleObject85.bin"/><Relationship Id="rId4" Type="http://schemas.openxmlformats.org/officeDocument/2006/relationships/image" Target="../media/image80.emf"/><Relationship Id="rId9" Type="http://schemas.openxmlformats.org/officeDocument/2006/relationships/oleObject" Target="../embeddings/oleObject80.bin"/><Relationship Id="rId14" Type="http://schemas.openxmlformats.org/officeDocument/2006/relationships/image" Target="../media/image85.emf"/><Relationship Id="rId22" Type="http://schemas.openxmlformats.org/officeDocument/2006/relationships/oleObject" Target="../embeddings/oleObject87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2.e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9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.emf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5.wmf"/><Relationship Id="rId4" Type="http://schemas.openxmlformats.org/officeDocument/2006/relationships/image" Target="../media/image2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97.bin"/><Relationship Id="rId18" Type="http://schemas.openxmlformats.org/officeDocument/2006/relationships/image" Target="../media/image105.emf"/><Relationship Id="rId26" Type="http://schemas.openxmlformats.org/officeDocument/2006/relationships/image" Target="../media/image109.emf"/><Relationship Id="rId21" Type="http://schemas.openxmlformats.org/officeDocument/2006/relationships/oleObject" Target="../embeddings/oleObject101.bin"/><Relationship Id="rId34" Type="http://schemas.openxmlformats.org/officeDocument/2006/relationships/image" Target="../media/image113.emf"/><Relationship Id="rId7" Type="http://schemas.openxmlformats.org/officeDocument/2006/relationships/oleObject" Target="../embeddings/oleObject94.bin"/><Relationship Id="rId12" Type="http://schemas.openxmlformats.org/officeDocument/2006/relationships/image" Target="../media/image102.emf"/><Relationship Id="rId17" Type="http://schemas.openxmlformats.org/officeDocument/2006/relationships/oleObject" Target="../embeddings/oleObject99.bin"/><Relationship Id="rId25" Type="http://schemas.openxmlformats.org/officeDocument/2006/relationships/oleObject" Target="../embeddings/oleObject103.bin"/><Relationship Id="rId33" Type="http://schemas.openxmlformats.org/officeDocument/2006/relationships/oleObject" Target="../embeddings/oleObject107.bin"/><Relationship Id="rId38" Type="http://schemas.openxmlformats.org/officeDocument/2006/relationships/image" Target="../media/image115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4.emf"/><Relationship Id="rId20" Type="http://schemas.openxmlformats.org/officeDocument/2006/relationships/image" Target="../media/image106.emf"/><Relationship Id="rId29" Type="http://schemas.openxmlformats.org/officeDocument/2006/relationships/oleObject" Target="../embeddings/oleObject105.bin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9.emf"/><Relationship Id="rId11" Type="http://schemas.openxmlformats.org/officeDocument/2006/relationships/oleObject" Target="../embeddings/oleObject96.bin"/><Relationship Id="rId24" Type="http://schemas.openxmlformats.org/officeDocument/2006/relationships/image" Target="../media/image108.emf"/><Relationship Id="rId32" Type="http://schemas.openxmlformats.org/officeDocument/2006/relationships/image" Target="../media/image112.emf"/><Relationship Id="rId37" Type="http://schemas.openxmlformats.org/officeDocument/2006/relationships/oleObject" Target="../embeddings/oleObject109.bin"/><Relationship Id="rId5" Type="http://schemas.openxmlformats.org/officeDocument/2006/relationships/oleObject" Target="../embeddings/oleObject93.bin"/><Relationship Id="rId15" Type="http://schemas.openxmlformats.org/officeDocument/2006/relationships/oleObject" Target="../embeddings/oleObject98.bin"/><Relationship Id="rId23" Type="http://schemas.openxmlformats.org/officeDocument/2006/relationships/oleObject" Target="../embeddings/oleObject102.bin"/><Relationship Id="rId28" Type="http://schemas.openxmlformats.org/officeDocument/2006/relationships/image" Target="../media/image110.emf"/><Relationship Id="rId36" Type="http://schemas.openxmlformats.org/officeDocument/2006/relationships/image" Target="../media/image114.emf"/><Relationship Id="rId10" Type="http://schemas.openxmlformats.org/officeDocument/2006/relationships/image" Target="../media/image101.emf"/><Relationship Id="rId19" Type="http://schemas.openxmlformats.org/officeDocument/2006/relationships/oleObject" Target="../embeddings/oleObject100.bin"/><Relationship Id="rId31" Type="http://schemas.openxmlformats.org/officeDocument/2006/relationships/oleObject" Target="../embeddings/oleObject106.bin"/><Relationship Id="rId4" Type="http://schemas.openxmlformats.org/officeDocument/2006/relationships/image" Target="../media/image98.emf"/><Relationship Id="rId9" Type="http://schemas.openxmlformats.org/officeDocument/2006/relationships/oleObject" Target="../embeddings/oleObject95.bin"/><Relationship Id="rId14" Type="http://schemas.openxmlformats.org/officeDocument/2006/relationships/image" Target="../media/image103.emf"/><Relationship Id="rId22" Type="http://schemas.openxmlformats.org/officeDocument/2006/relationships/image" Target="../media/image107.emf"/><Relationship Id="rId27" Type="http://schemas.openxmlformats.org/officeDocument/2006/relationships/oleObject" Target="../embeddings/oleObject104.bin"/><Relationship Id="rId30" Type="http://schemas.openxmlformats.org/officeDocument/2006/relationships/image" Target="../media/image111.emf"/><Relationship Id="rId35" Type="http://schemas.openxmlformats.org/officeDocument/2006/relationships/oleObject" Target="../embeddings/oleObject108.bin"/><Relationship Id="rId8" Type="http://schemas.openxmlformats.org/officeDocument/2006/relationships/image" Target="../media/image100.emf"/><Relationship Id="rId3" Type="http://schemas.openxmlformats.org/officeDocument/2006/relationships/oleObject" Target="../embeddings/oleObject92.bin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15.bin"/><Relationship Id="rId18" Type="http://schemas.openxmlformats.org/officeDocument/2006/relationships/image" Target="../media/image123.emf"/><Relationship Id="rId26" Type="http://schemas.openxmlformats.org/officeDocument/2006/relationships/image" Target="../media/image127.emf"/><Relationship Id="rId39" Type="http://schemas.openxmlformats.org/officeDocument/2006/relationships/oleObject" Target="../embeddings/oleObject128.bin"/><Relationship Id="rId21" Type="http://schemas.openxmlformats.org/officeDocument/2006/relationships/oleObject" Target="../embeddings/oleObject119.bin"/><Relationship Id="rId34" Type="http://schemas.openxmlformats.org/officeDocument/2006/relationships/image" Target="../media/image131.emf"/><Relationship Id="rId42" Type="http://schemas.openxmlformats.org/officeDocument/2006/relationships/image" Target="../media/image135.emf"/><Relationship Id="rId7" Type="http://schemas.openxmlformats.org/officeDocument/2006/relationships/oleObject" Target="../embeddings/oleObject11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2.emf"/><Relationship Id="rId29" Type="http://schemas.openxmlformats.org/officeDocument/2006/relationships/oleObject" Target="../embeddings/oleObject123.bin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17.emf"/><Relationship Id="rId11" Type="http://schemas.openxmlformats.org/officeDocument/2006/relationships/oleObject" Target="../embeddings/oleObject114.bin"/><Relationship Id="rId24" Type="http://schemas.openxmlformats.org/officeDocument/2006/relationships/image" Target="../media/image126.emf"/><Relationship Id="rId32" Type="http://schemas.openxmlformats.org/officeDocument/2006/relationships/image" Target="../media/image130.emf"/><Relationship Id="rId37" Type="http://schemas.openxmlformats.org/officeDocument/2006/relationships/oleObject" Target="../embeddings/oleObject127.bin"/><Relationship Id="rId40" Type="http://schemas.openxmlformats.org/officeDocument/2006/relationships/image" Target="../media/image134.emf"/><Relationship Id="rId45" Type="http://schemas.openxmlformats.org/officeDocument/2006/relationships/oleObject" Target="../embeddings/oleObject131.bin"/><Relationship Id="rId5" Type="http://schemas.openxmlformats.org/officeDocument/2006/relationships/oleObject" Target="../embeddings/oleObject111.bin"/><Relationship Id="rId15" Type="http://schemas.openxmlformats.org/officeDocument/2006/relationships/oleObject" Target="../embeddings/oleObject116.bin"/><Relationship Id="rId23" Type="http://schemas.openxmlformats.org/officeDocument/2006/relationships/oleObject" Target="../embeddings/oleObject120.bin"/><Relationship Id="rId28" Type="http://schemas.openxmlformats.org/officeDocument/2006/relationships/image" Target="../media/image128.emf"/><Relationship Id="rId36" Type="http://schemas.openxmlformats.org/officeDocument/2006/relationships/image" Target="../media/image132.emf"/><Relationship Id="rId10" Type="http://schemas.openxmlformats.org/officeDocument/2006/relationships/image" Target="../media/image119.emf"/><Relationship Id="rId19" Type="http://schemas.openxmlformats.org/officeDocument/2006/relationships/oleObject" Target="../embeddings/oleObject118.bin"/><Relationship Id="rId31" Type="http://schemas.openxmlformats.org/officeDocument/2006/relationships/oleObject" Target="../embeddings/oleObject124.bin"/><Relationship Id="rId44" Type="http://schemas.openxmlformats.org/officeDocument/2006/relationships/image" Target="../media/image136.emf"/><Relationship Id="rId4" Type="http://schemas.openxmlformats.org/officeDocument/2006/relationships/image" Target="../media/image116.emf"/><Relationship Id="rId9" Type="http://schemas.openxmlformats.org/officeDocument/2006/relationships/oleObject" Target="../embeddings/oleObject113.bin"/><Relationship Id="rId14" Type="http://schemas.openxmlformats.org/officeDocument/2006/relationships/image" Target="../media/image121.emf"/><Relationship Id="rId22" Type="http://schemas.openxmlformats.org/officeDocument/2006/relationships/image" Target="../media/image125.emf"/><Relationship Id="rId27" Type="http://schemas.openxmlformats.org/officeDocument/2006/relationships/oleObject" Target="../embeddings/oleObject122.bin"/><Relationship Id="rId30" Type="http://schemas.openxmlformats.org/officeDocument/2006/relationships/image" Target="../media/image129.emf"/><Relationship Id="rId35" Type="http://schemas.openxmlformats.org/officeDocument/2006/relationships/oleObject" Target="../embeddings/oleObject126.bin"/><Relationship Id="rId43" Type="http://schemas.openxmlformats.org/officeDocument/2006/relationships/oleObject" Target="../embeddings/oleObject130.bin"/><Relationship Id="rId8" Type="http://schemas.openxmlformats.org/officeDocument/2006/relationships/image" Target="../media/image118.emf"/><Relationship Id="rId3" Type="http://schemas.openxmlformats.org/officeDocument/2006/relationships/oleObject" Target="../embeddings/oleObject110.bin"/><Relationship Id="rId12" Type="http://schemas.openxmlformats.org/officeDocument/2006/relationships/image" Target="../media/image120.emf"/><Relationship Id="rId17" Type="http://schemas.openxmlformats.org/officeDocument/2006/relationships/oleObject" Target="../embeddings/oleObject117.bin"/><Relationship Id="rId25" Type="http://schemas.openxmlformats.org/officeDocument/2006/relationships/oleObject" Target="../embeddings/oleObject121.bin"/><Relationship Id="rId33" Type="http://schemas.openxmlformats.org/officeDocument/2006/relationships/oleObject" Target="../embeddings/oleObject125.bin"/><Relationship Id="rId38" Type="http://schemas.openxmlformats.org/officeDocument/2006/relationships/image" Target="../media/image133.emf"/><Relationship Id="rId46" Type="http://schemas.openxmlformats.org/officeDocument/2006/relationships/image" Target="../media/image137.emf"/><Relationship Id="rId20" Type="http://schemas.openxmlformats.org/officeDocument/2006/relationships/image" Target="../media/image124.emf"/><Relationship Id="rId41" Type="http://schemas.openxmlformats.org/officeDocument/2006/relationships/oleObject" Target="../embeddings/oleObject129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13.png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19.e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6.e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21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7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8.emf"/><Relationship Id="rId5" Type="http://schemas.openxmlformats.org/officeDocument/2006/relationships/image" Target="../media/image15.emf"/><Relationship Id="rId15" Type="http://schemas.openxmlformats.org/officeDocument/2006/relationships/image" Target="../media/image20.e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7.emf"/><Relationship Id="rId14" Type="http://schemas.openxmlformats.org/officeDocument/2006/relationships/oleObject" Target="../embeddings/oleObject16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23.bin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26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8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e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5" Type="http://schemas.openxmlformats.org/officeDocument/2006/relationships/oleObject" Target="../embeddings/oleObject24.bin"/><Relationship Id="rId10" Type="http://schemas.openxmlformats.org/officeDocument/2006/relationships/image" Target="../media/image25.wmf"/><Relationship Id="rId4" Type="http://schemas.openxmlformats.org/officeDocument/2006/relationships/image" Target="../media/image22.emf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27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oleObject" Target="../embeddings/oleObject30.bin"/><Relationship Id="rId18" Type="http://schemas.openxmlformats.org/officeDocument/2006/relationships/image" Target="../media/image36.w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33.emf"/><Relationship Id="rId17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5.emf"/><Relationship Id="rId20" Type="http://schemas.openxmlformats.org/officeDocument/2006/relationships/image" Target="../media/image37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e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5" Type="http://schemas.openxmlformats.org/officeDocument/2006/relationships/oleObject" Target="../embeddings/oleObject31.bin"/><Relationship Id="rId10" Type="http://schemas.openxmlformats.org/officeDocument/2006/relationships/image" Target="../media/image32.emf"/><Relationship Id="rId19" Type="http://schemas.openxmlformats.org/officeDocument/2006/relationships/oleObject" Target="../embeddings/oleObject33.bin"/><Relationship Id="rId4" Type="http://schemas.openxmlformats.org/officeDocument/2006/relationships/image" Target="../media/image29.emf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3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oleObject" Target="../embeddings/oleObject39.bin"/><Relationship Id="rId18" Type="http://schemas.openxmlformats.org/officeDocument/2006/relationships/image" Target="../media/image45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42.emf"/><Relationship Id="rId17" Type="http://schemas.openxmlformats.org/officeDocument/2006/relationships/oleObject" Target="../embeddings/oleObject4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4.wmf"/><Relationship Id="rId20" Type="http://schemas.openxmlformats.org/officeDocument/2006/relationships/image" Target="../media/image46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39.e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40.bin"/><Relationship Id="rId10" Type="http://schemas.openxmlformats.org/officeDocument/2006/relationships/image" Target="../media/image41.emf"/><Relationship Id="rId19" Type="http://schemas.openxmlformats.org/officeDocument/2006/relationships/oleObject" Target="../embeddings/oleObject42.bin"/><Relationship Id="rId4" Type="http://schemas.openxmlformats.org/officeDocument/2006/relationships/image" Target="../media/image38.e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43.e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8.bin"/><Relationship Id="rId18" Type="http://schemas.openxmlformats.org/officeDocument/2006/relationships/image" Target="../media/image54.wmf"/><Relationship Id="rId26" Type="http://schemas.openxmlformats.org/officeDocument/2006/relationships/image" Target="../media/image57.wmf"/><Relationship Id="rId3" Type="http://schemas.openxmlformats.org/officeDocument/2006/relationships/oleObject" Target="../embeddings/oleObject43.bin"/><Relationship Id="rId21" Type="http://schemas.openxmlformats.org/officeDocument/2006/relationships/oleObject" Target="../embeddings/oleObject52.bin"/><Relationship Id="rId34" Type="http://schemas.openxmlformats.org/officeDocument/2006/relationships/image" Target="../media/image61.wmf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51.emf"/><Relationship Id="rId17" Type="http://schemas.openxmlformats.org/officeDocument/2006/relationships/oleObject" Target="../embeddings/oleObject50.bin"/><Relationship Id="rId25" Type="http://schemas.openxmlformats.org/officeDocument/2006/relationships/oleObject" Target="../embeddings/oleObject54.bin"/><Relationship Id="rId33" Type="http://schemas.openxmlformats.org/officeDocument/2006/relationships/oleObject" Target="../embeddings/oleObject5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3.wmf"/><Relationship Id="rId20" Type="http://schemas.openxmlformats.org/officeDocument/2006/relationships/image" Target="../media/image55.wmf"/><Relationship Id="rId29" Type="http://schemas.openxmlformats.org/officeDocument/2006/relationships/oleObject" Target="../embeddings/oleObject56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48.emf"/><Relationship Id="rId11" Type="http://schemas.openxmlformats.org/officeDocument/2006/relationships/oleObject" Target="../embeddings/oleObject47.bin"/><Relationship Id="rId24" Type="http://schemas.openxmlformats.org/officeDocument/2006/relationships/image" Target="../media/image56.wmf"/><Relationship Id="rId32" Type="http://schemas.openxmlformats.org/officeDocument/2006/relationships/image" Target="../media/image60.wmf"/><Relationship Id="rId5" Type="http://schemas.openxmlformats.org/officeDocument/2006/relationships/oleObject" Target="../embeddings/oleObject44.bin"/><Relationship Id="rId15" Type="http://schemas.openxmlformats.org/officeDocument/2006/relationships/oleObject" Target="../embeddings/oleObject49.bin"/><Relationship Id="rId23" Type="http://schemas.openxmlformats.org/officeDocument/2006/relationships/oleObject" Target="../embeddings/oleObject53.bin"/><Relationship Id="rId28" Type="http://schemas.openxmlformats.org/officeDocument/2006/relationships/image" Target="../media/image58.wmf"/><Relationship Id="rId36" Type="http://schemas.openxmlformats.org/officeDocument/2006/relationships/image" Target="../media/image62.wmf"/><Relationship Id="rId10" Type="http://schemas.openxmlformats.org/officeDocument/2006/relationships/image" Target="../media/image50.wmf"/><Relationship Id="rId19" Type="http://schemas.openxmlformats.org/officeDocument/2006/relationships/oleObject" Target="../embeddings/oleObject51.bin"/><Relationship Id="rId31" Type="http://schemas.openxmlformats.org/officeDocument/2006/relationships/oleObject" Target="../embeddings/oleObject57.bin"/><Relationship Id="rId4" Type="http://schemas.openxmlformats.org/officeDocument/2006/relationships/image" Target="../media/image47.emf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52.emf"/><Relationship Id="rId22" Type="http://schemas.openxmlformats.org/officeDocument/2006/relationships/image" Target="../media/image46.wmf"/><Relationship Id="rId27" Type="http://schemas.openxmlformats.org/officeDocument/2006/relationships/oleObject" Target="../embeddings/oleObject55.bin"/><Relationship Id="rId30" Type="http://schemas.openxmlformats.org/officeDocument/2006/relationships/image" Target="../media/image59.wmf"/><Relationship Id="rId35" Type="http://schemas.openxmlformats.org/officeDocument/2006/relationships/oleObject" Target="../embeddings/oleObject59.bin"/><Relationship Id="rId8" Type="http://schemas.openxmlformats.org/officeDocument/2006/relationships/image" Target="../media/image4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110729083325416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44624"/>
            <a:ext cx="9217024" cy="6912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235" name="WordArt 3"/>
          <p:cNvSpPr>
            <a:spLocks noChangeArrowheads="1" noChangeShapeType="1" noTextEdit="1"/>
          </p:cNvSpPr>
          <p:nvPr/>
        </p:nvSpPr>
        <p:spPr bwMode="auto">
          <a:xfrm>
            <a:off x="827583" y="1895646"/>
            <a:ext cx="7920037" cy="10985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4400" b="1" i="1" kern="10" dirty="0">
                <a:solidFill>
                  <a:srgbClr val="FF0000"/>
                </a:solidFill>
                <a:effectLst>
                  <a:outerShdw dist="35921" dir="2700000" algn="ctr" rotWithShape="0">
                    <a:srgbClr val="808080"/>
                  </a:outerShdw>
                </a:effectLst>
                <a:cs typeface="Arial" panose="020B0604020202020204" pitchFamily="34" charset="0"/>
              </a:rPr>
              <a:t>University Physics</a:t>
            </a:r>
            <a:endParaRPr lang="zh-CN" altLang="en-US" sz="4400" b="1" i="1" kern="10" dirty="0">
              <a:solidFill>
                <a:srgbClr val="FF0000"/>
              </a:solidFill>
              <a:effectLst>
                <a:outerShdw dist="35921" dir="2700000" algn="ctr" rotWithShape="0">
                  <a:srgbClr val="808080"/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223236" name="Text Box 4"/>
          <p:cNvSpPr txBox="1">
            <a:spLocks noChangeArrowheads="1"/>
          </p:cNvSpPr>
          <p:nvPr/>
        </p:nvSpPr>
        <p:spPr bwMode="auto">
          <a:xfrm>
            <a:off x="1434802" y="3894223"/>
            <a:ext cx="670560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10000"/>
              </a:lnSpc>
              <a:defRPr/>
            </a:pPr>
            <a:r>
              <a:rPr kumimoji="1"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Xi’an  </a:t>
            </a:r>
            <a:r>
              <a:rPr kumimoji="1" lang="en-US" altLang="zh-CN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Jiaotong</a:t>
            </a:r>
            <a:r>
              <a:rPr kumimoji="1"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 University</a:t>
            </a:r>
          </a:p>
          <a:p>
            <a:pPr algn="ctr" eaLnBrk="1" hangingPunct="1">
              <a:lnSpc>
                <a:spcPct val="110000"/>
              </a:lnSpc>
              <a:defRPr/>
            </a:pPr>
            <a:r>
              <a:rPr kumimoji="1" lang="en-US" altLang="zh-CN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华文仿宋" pitchFamily="2" charset="-122"/>
              </a:rPr>
              <a:t>Chenwei</a:t>
            </a:r>
            <a:r>
              <a:rPr kumimoji="1"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华文仿宋" pitchFamily="2" charset="-122"/>
              </a:rPr>
              <a:t> Jiang</a:t>
            </a:r>
          </a:p>
          <a:p>
            <a:pPr algn="ctr" eaLnBrk="1" hangingPunct="1">
              <a:lnSpc>
                <a:spcPct val="110000"/>
              </a:lnSpc>
              <a:defRPr/>
            </a:pPr>
            <a:r>
              <a:rPr kumimoji="1"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华文仿宋" pitchFamily="2" charset="-122"/>
              </a:rPr>
              <a:t>05 / 16 / 2023 </a:t>
            </a:r>
          </a:p>
        </p:txBody>
      </p:sp>
    </p:spTree>
    <p:extLst>
      <p:ext uri="{BB962C8B-B14F-4D97-AF65-F5344CB8AC3E}">
        <p14:creationId xmlns:p14="http://schemas.microsoft.com/office/powerpoint/2010/main" val="326614883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" presetClass="entr" presetSubtype="16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23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35" grpId="0"/>
      <p:bldP spid="223236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2" name="Text Box 2"/>
          <p:cNvSpPr txBox="1">
            <a:spLocks noChangeArrowheads="1"/>
          </p:cNvSpPr>
          <p:nvPr/>
        </p:nvSpPr>
        <p:spPr bwMode="auto">
          <a:xfrm>
            <a:off x="3351716" y="257274"/>
            <a:ext cx="3048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3200" b="1" dirty="0">
                <a:solidFill>
                  <a:srgbClr val="00FFFF"/>
                </a:solidFill>
                <a:latin typeface="+mn-lt"/>
                <a:ea typeface="+mn-ea"/>
              </a:rPr>
              <a:t>本章小结</a:t>
            </a:r>
          </a:p>
        </p:txBody>
      </p:sp>
      <p:sp>
        <p:nvSpPr>
          <p:cNvPr id="629763" name="Text Box 3"/>
          <p:cNvSpPr txBox="1">
            <a:spLocks noChangeArrowheads="1"/>
          </p:cNvSpPr>
          <p:nvPr/>
        </p:nvSpPr>
        <p:spPr bwMode="auto">
          <a:xfrm>
            <a:off x="533400" y="1052811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FFFF00"/>
                </a:solidFill>
                <a:latin typeface="+mn-lt"/>
                <a:ea typeface="+mn-ea"/>
              </a:rPr>
              <a:t>•  </a:t>
            </a:r>
            <a:r>
              <a:rPr lang="zh-CN" altLang="en-US" b="1">
                <a:solidFill>
                  <a:srgbClr val="FFFF00"/>
                </a:solidFill>
                <a:latin typeface="+mn-lt"/>
                <a:ea typeface="+mn-ea"/>
              </a:rPr>
              <a:t>库仑定律</a:t>
            </a:r>
          </a:p>
        </p:txBody>
      </p:sp>
      <p:sp>
        <p:nvSpPr>
          <p:cNvPr id="629764" name="AutoShape 4"/>
          <p:cNvSpPr>
            <a:spLocks noChangeArrowheads="1"/>
          </p:cNvSpPr>
          <p:nvPr/>
        </p:nvSpPr>
        <p:spPr bwMode="auto">
          <a:xfrm>
            <a:off x="2153816" y="1129011"/>
            <a:ext cx="653678" cy="308470"/>
          </a:xfrm>
          <a:prstGeom prst="rightArrow">
            <a:avLst>
              <a:gd name="adj1" fmla="val 50000"/>
              <a:gd name="adj2" fmla="val 6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629765" name="Text Box 5"/>
          <p:cNvSpPr txBox="1">
            <a:spLocks noChangeArrowheads="1"/>
          </p:cNvSpPr>
          <p:nvPr/>
        </p:nvSpPr>
        <p:spPr bwMode="auto">
          <a:xfrm>
            <a:off x="1600200" y="1700511"/>
            <a:ext cx="8034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电场</a:t>
            </a:r>
          </a:p>
          <a:p>
            <a:pPr algn="l" eaLnBrk="1" hangingPunct="1"/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强度</a:t>
            </a:r>
          </a:p>
        </p:txBody>
      </p:sp>
      <p:grpSp>
        <p:nvGrpSpPr>
          <p:cNvPr id="629766" name="Group 6"/>
          <p:cNvGrpSpPr>
            <a:grpSpLocks/>
          </p:cNvGrpSpPr>
          <p:nvPr/>
        </p:nvGrpSpPr>
        <p:grpSpPr bwMode="auto">
          <a:xfrm>
            <a:off x="1066800" y="1557636"/>
            <a:ext cx="457200" cy="609600"/>
            <a:chOff x="480" y="528"/>
            <a:chExt cx="432" cy="1104"/>
          </a:xfrm>
        </p:grpSpPr>
        <p:sp>
          <p:nvSpPr>
            <p:cNvPr id="34841" name="Line 7"/>
            <p:cNvSpPr>
              <a:spLocks noChangeShapeType="1"/>
            </p:cNvSpPr>
            <p:nvPr/>
          </p:nvSpPr>
          <p:spPr bwMode="auto">
            <a:xfrm>
              <a:off x="480" y="528"/>
              <a:ext cx="0" cy="1104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842" name="Line 8"/>
            <p:cNvSpPr>
              <a:spLocks noChangeShapeType="1"/>
            </p:cNvSpPr>
            <p:nvPr/>
          </p:nvSpPr>
          <p:spPr bwMode="auto">
            <a:xfrm>
              <a:off x="480" y="1632"/>
              <a:ext cx="432" cy="0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629769" name="Text Box 9"/>
          <p:cNvSpPr txBox="1">
            <a:spLocks noChangeArrowheads="1"/>
          </p:cNvSpPr>
          <p:nvPr/>
        </p:nvSpPr>
        <p:spPr bwMode="auto">
          <a:xfrm>
            <a:off x="2842269" y="1052811"/>
            <a:ext cx="6122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库仑定律的直接运用（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带电体间静电力计算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）</a:t>
            </a:r>
          </a:p>
        </p:txBody>
      </p:sp>
      <p:graphicFrame>
        <p:nvGraphicFramePr>
          <p:cNvPr id="62977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410258"/>
              </p:ext>
            </p:extLst>
          </p:nvPr>
        </p:nvGraphicFramePr>
        <p:xfrm>
          <a:off x="2438400" y="1700511"/>
          <a:ext cx="189865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Equation" r:id="rId3" imgW="780965" imgH="342900" progId="Equation.3">
                  <p:embed/>
                </p:oleObj>
              </mc:Choice>
              <mc:Fallback>
                <p:oleObj name="Equation" r:id="rId3" imgW="780965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700511"/>
                        <a:ext cx="1898650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977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317389"/>
              </p:ext>
            </p:extLst>
          </p:nvPr>
        </p:nvGraphicFramePr>
        <p:xfrm>
          <a:off x="5791200" y="1629073"/>
          <a:ext cx="13954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Equation" r:id="rId5" imgW="552365" imgH="180941" progId="Equation.3">
                  <p:embed/>
                </p:oleObj>
              </mc:Choice>
              <mc:Fallback>
                <p:oleObj name="Equation" r:id="rId5" imgW="552365" imgH="18094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1629073"/>
                        <a:ext cx="1395413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977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293506"/>
              </p:ext>
            </p:extLst>
          </p:nvPr>
        </p:nvGraphicFramePr>
        <p:xfrm>
          <a:off x="5834063" y="2578398"/>
          <a:ext cx="2122487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Equation" r:id="rId7" imgW="876469" imgH="342900" progId="Equation.3">
                  <p:embed/>
                </p:oleObj>
              </mc:Choice>
              <mc:Fallback>
                <p:oleObj name="Equation" r:id="rId7" imgW="876469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4063" y="2578398"/>
                        <a:ext cx="2122487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9773" name="Text Box 13"/>
          <p:cNvSpPr txBox="1">
            <a:spLocks noChangeArrowheads="1"/>
          </p:cNvSpPr>
          <p:nvPr/>
        </p:nvSpPr>
        <p:spPr bwMode="auto">
          <a:xfrm>
            <a:off x="1447800" y="3187998"/>
            <a:ext cx="495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FFFFFF"/>
                </a:solidFill>
                <a:latin typeface="+mn-lt"/>
                <a:ea typeface="+mn-ea"/>
              </a:rPr>
              <a:t>• 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常用的几个电场强度</a:t>
            </a:r>
          </a:p>
        </p:txBody>
      </p:sp>
      <p:graphicFrame>
        <p:nvGraphicFramePr>
          <p:cNvPr id="62977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277431"/>
              </p:ext>
            </p:extLst>
          </p:nvPr>
        </p:nvGraphicFramePr>
        <p:xfrm>
          <a:off x="899592" y="4254798"/>
          <a:ext cx="120015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Equation" r:id="rId9" imgW="457200" imgH="342900" progId="Equation.3">
                  <p:embed/>
                </p:oleObj>
              </mc:Choice>
              <mc:Fallback>
                <p:oleObj name="Equation" r:id="rId9" imgW="4572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254798"/>
                        <a:ext cx="1200150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977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6518682"/>
              </p:ext>
            </p:extLst>
          </p:nvPr>
        </p:nvGraphicFramePr>
        <p:xfrm>
          <a:off x="1299369" y="3502573"/>
          <a:ext cx="15081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Equation" r:id="rId11" imgW="600117" imgH="342900" progId="Equation.3">
                  <p:embed/>
                </p:oleObj>
              </mc:Choice>
              <mc:Fallback>
                <p:oleObj name="Equation" r:id="rId11" imgW="600117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9369" y="3502573"/>
                        <a:ext cx="1508125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977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315388"/>
              </p:ext>
            </p:extLst>
          </p:nvPr>
        </p:nvGraphicFramePr>
        <p:xfrm>
          <a:off x="4105141" y="4181689"/>
          <a:ext cx="30448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Equation" r:id="rId13" imgW="1295400" imgH="342900" progId="Equation.3">
                  <p:embed/>
                </p:oleObj>
              </mc:Choice>
              <mc:Fallback>
                <p:oleObj name="Equation" r:id="rId13" imgW="12954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5141" y="4181689"/>
                        <a:ext cx="3044825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29777" name="Group 17"/>
          <p:cNvGrpSpPr>
            <a:grpSpLocks/>
          </p:cNvGrpSpPr>
          <p:nvPr/>
        </p:nvGrpSpPr>
        <p:grpSpPr bwMode="auto">
          <a:xfrm>
            <a:off x="838200" y="2352973"/>
            <a:ext cx="457200" cy="3182938"/>
            <a:chOff x="480" y="528"/>
            <a:chExt cx="432" cy="1104"/>
          </a:xfrm>
        </p:grpSpPr>
        <p:sp>
          <p:nvSpPr>
            <p:cNvPr id="34839" name="Line 18"/>
            <p:cNvSpPr>
              <a:spLocks noChangeShapeType="1"/>
            </p:cNvSpPr>
            <p:nvPr/>
          </p:nvSpPr>
          <p:spPr bwMode="auto">
            <a:xfrm>
              <a:off x="480" y="528"/>
              <a:ext cx="0" cy="1104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840" name="Line 19"/>
            <p:cNvSpPr>
              <a:spLocks noChangeShapeType="1"/>
            </p:cNvSpPr>
            <p:nvPr/>
          </p:nvSpPr>
          <p:spPr bwMode="auto">
            <a:xfrm>
              <a:off x="480" y="1632"/>
              <a:ext cx="432" cy="0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629780" name="Line 20"/>
          <p:cNvSpPr>
            <a:spLocks noChangeShapeType="1"/>
          </p:cNvSpPr>
          <p:nvPr/>
        </p:nvSpPr>
        <p:spPr bwMode="auto">
          <a:xfrm>
            <a:off x="838200" y="2349798"/>
            <a:ext cx="762000" cy="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lt"/>
              <a:ea typeface="+mn-ea"/>
            </a:endParaRPr>
          </a:p>
        </p:txBody>
      </p:sp>
      <p:sp>
        <p:nvSpPr>
          <p:cNvPr id="629781" name="Text Box 21"/>
          <p:cNvSpPr txBox="1">
            <a:spLocks noChangeArrowheads="1"/>
          </p:cNvSpPr>
          <p:nvPr/>
        </p:nvSpPr>
        <p:spPr bwMode="auto">
          <a:xfrm>
            <a:off x="1447800" y="5276056"/>
            <a:ext cx="510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solidFill>
                  <a:srgbClr val="FFFF00"/>
                </a:solidFill>
                <a:latin typeface="+mn-lt"/>
                <a:ea typeface="+mn-ea"/>
              </a:rPr>
              <a:t>•  </a:t>
            </a:r>
            <a:r>
              <a:rPr lang="zh-CN" altLang="en-US" b="1" dirty="0">
                <a:solidFill>
                  <a:srgbClr val="FFFF00"/>
                </a:solidFill>
                <a:latin typeface="+mn-lt"/>
                <a:ea typeface="+mn-ea"/>
              </a:rPr>
              <a:t>电通量、高斯定理</a:t>
            </a:r>
          </a:p>
        </p:txBody>
      </p:sp>
      <p:sp>
        <p:nvSpPr>
          <p:cNvPr id="629782" name="AutoShape 22"/>
          <p:cNvSpPr>
            <a:spLocks/>
          </p:cNvSpPr>
          <p:nvPr/>
        </p:nvSpPr>
        <p:spPr bwMode="auto">
          <a:xfrm>
            <a:off x="5029200" y="1700511"/>
            <a:ext cx="533400" cy="1524000"/>
          </a:xfrm>
          <a:prstGeom prst="leftBrace">
            <a:avLst>
              <a:gd name="adj1" fmla="val 23810"/>
              <a:gd name="adj2" fmla="val 36148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629783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653300"/>
              </p:ext>
            </p:extLst>
          </p:nvPr>
        </p:nvGraphicFramePr>
        <p:xfrm>
          <a:off x="1828800" y="5948661"/>
          <a:ext cx="1731963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Equation" r:id="rId15" imgW="704765" imgH="209414" progId="Equation.3">
                  <p:embed/>
                </p:oleObj>
              </mc:Choice>
              <mc:Fallback>
                <p:oleObj name="Equation" r:id="rId15" imgW="704765" imgH="20941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948661"/>
                        <a:ext cx="1731963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9784" name="AutoShape 24"/>
          <p:cNvSpPr>
            <a:spLocks noChangeArrowheads="1"/>
          </p:cNvSpPr>
          <p:nvPr/>
        </p:nvSpPr>
        <p:spPr bwMode="auto">
          <a:xfrm>
            <a:off x="3616325" y="5996286"/>
            <a:ext cx="685800" cy="381000"/>
          </a:xfrm>
          <a:prstGeom prst="right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62978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184049"/>
              </p:ext>
            </p:extLst>
          </p:nvPr>
        </p:nvGraphicFramePr>
        <p:xfrm>
          <a:off x="4430422" y="5757827"/>
          <a:ext cx="3938588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Equation" r:id="rId17" imgW="1704848" imgH="342900" progId="Equation.3">
                  <p:embed/>
                </p:oleObj>
              </mc:Choice>
              <mc:Fallback>
                <p:oleObj name="Equation" r:id="rId17" imgW="1704848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0422" y="5757827"/>
                        <a:ext cx="3938588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9786" name="Text Box 26"/>
          <p:cNvSpPr txBox="1">
            <a:spLocks noChangeArrowheads="1"/>
          </p:cNvSpPr>
          <p:nvPr/>
        </p:nvSpPr>
        <p:spPr bwMode="auto">
          <a:xfrm>
            <a:off x="4191000" y="5301208"/>
            <a:ext cx="312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00FFFF"/>
                </a:solidFill>
                <a:latin typeface="+mn-lt"/>
                <a:ea typeface="+mn-ea"/>
              </a:rPr>
              <a:t>（静电场的有源性）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2628900" y="3740448"/>
            <a:ext cx="39243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00FFFF"/>
                </a:solidFill>
                <a:latin typeface="+mn-lt"/>
                <a:ea typeface="+mn-ea"/>
              </a:rPr>
              <a:t>（无限长均匀带电直导线）</a:t>
            </a:r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2038375" y="4327823"/>
            <a:ext cx="221399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00FFFF"/>
                </a:solidFill>
                <a:latin typeface="+mn-lt"/>
                <a:ea typeface="+mn-ea"/>
              </a:rPr>
              <a:t>（无限大均匀带电平面）</a:t>
            </a: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7082880" y="4100632"/>
            <a:ext cx="174942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00FFFF"/>
                </a:solidFill>
                <a:latin typeface="+mn-lt"/>
                <a:ea typeface="+mn-ea"/>
              </a:rPr>
              <a:t>（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均匀带电细圆环轴线上电场</a:t>
            </a:r>
            <a:r>
              <a:rPr lang="zh-CN" altLang="en-US" b="1" dirty="0">
                <a:solidFill>
                  <a:srgbClr val="00FFFF"/>
                </a:solidFill>
                <a:latin typeface="+mn-lt"/>
                <a:ea typeface="+mn-ea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5214768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629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629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629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29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29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300"/>
                                        <p:tgtEl>
                                          <p:spTgt spid="629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29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29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29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629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29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29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29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29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0" dur="300"/>
                                        <p:tgtEl>
                                          <p:spTgt spid="629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5" dur="500"/>
                                        <p:tgtEl>
                                          <p:spTgt spid="629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629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629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95" dur="500"/>
                                        <p:tgtEl>
                                          <p:spTgt spid="629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0" dur="500"/>
                                        <p:tgtEl>
                                          <p:spTgt spid="629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6297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6297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629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629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29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29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9" dur="500"/>
                                        <p:tgtEl>
                                          <p:spTgt spid="629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6297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6297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29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29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300"/>
                                        <p:tgtEl>
                                          <p:spTgt spid="629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9762" grpId="0" autoUpdateAnimBg="0"/>
      <p:bldP spid="629763" grpId="0" autoUpdateAnimBg="0"/>
      <p:bldP spid="629764" grpId="0" animBg="1"/>
      <p:bldP spid="629765" grpId="0" autoUpdateAnimBg="0"/>
      <p:bldP spid="629769" grpId="0" autoUpdateAnimBg="0"/>
      <p:bldP spid="629773" grpId="0" autoUpdateAnimBg="0"/>
      <p:bldP spid="629780" grpId="0" animBg="1"/>
      <p:bldP spid="629781" grpId="0" autoUpdateAnimBg="0"/>
      <p:bldP spid="629782" grpId="0" animBg="1"/>
      <p:bldP spid="629784" grpId="0" animBg="1"/>
      <p:bldP spid="629786" grpId="0" autoUpdateAnimBg="0"/>
      <p:bldP spid="27" grpId="0" autoUpdateAnimBg="0"/>
      <p:bldP spid="28" grpId="0" autoUpdateAnimBg="0"/>
      <p:bldP spid="29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07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3541293"/>
              </p:ext>
            </p:extLst>
          </p:nvPr>
        </p:nvGraphicFramePr>
        <p:xfrm>
          <a:off x="681038" y="435843"/>
          <a:ext cx="36195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Equation" r:id="rId3" imgW="76200" imgH="114198" progId="Equation.3">
                  <p:embed/>
                </p:oleObj>
              </mc:Choice>
              <mc:Fallback>
                <p:oleObj name="Equation" r:id="rId3" imgW="76200" imgH="11419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38" y="435843"/>
                        <a:ext cx="361950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0787" name="AutoShape 3"/>
          <p:cNvSpPr>
            <a:spLocks noChangeArrowheads="1"/>
          </p:cNvSpPr>
          <p:nvPr/>
        </p:nvSpPr>
        <p:spPr bwMode="auto">
          <a:xfrm>
            <a:off x="1230313" y="546968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6307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4562178"/>
              </p:ext>
            </p:extLst>
          </p:nvPr>
        </p:nvGraphicFramePr>
        <p:xfrm>
          <a:off x="1912938" y="332656"/>
          <a:ext cx="2011362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Equation" r:id="rId5" imgW="828717" imgH="247684" progId="Equation.3">
                  <p:embed/>
                </p:oleObj>
              </mc:Choice>
              <mc:Fallback>
                <p:oleObj name="Equation" r:id="rId5" imgW="828717" imgH="24768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2938" y="332656"/>
                        <a:ext cx="2011362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0789" name="AutoShape 5"/>
          <p:cNvSpPr>
            <a:spLocks noChangeArrowheads="1"/>
          </p:cNvSpPr>
          <p:nvPr/>
        </p:nvSpPr>
        <p:spPr bwMode="auto">
          <a:xfrm>
            <a:off x="4278313" y="546968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6307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2722973"/>
              </p:ext>
            </p:extLst>
          </p:nvPr>
        </p:nvGraphicFramePr>
        <p:xfrm>
          <a:off x="5237163" y="372343"/>
          <a:ext cx="1927225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Equation" r:id="rId7" imgW="790448" imgH="247684" progId="Equation.3">
                  <p:embed/>
                </p:oleObj>
              </mc:Choice>
              <mc:Fallback>
                <p:oleObj name="Equation" r:id="rId7" imgW="790448" imgH="24768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7163" y="372343"/>
                        <a:ext cx="1927225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0791" name="Group 7"/>
          <p:cNvGrpSpPr>
            <a:grpSpLocks/>
          </p:cNvGrpSpPr>
          <p:nvPr/>
        </p:nvGrpSpPr>
        <p:grpSpPr bwMode="auto">
          <a:xfrm>
            <a:off x="1687513" y="1232768"/>
            <a:ext cx="457200" cy="457200"/>
            <a:chOff x="480" y="528"/>
            <a:chExt cx="432" cy="1104"/>
          </a:xfrm>
        </p:grpSpPr>
        <p:sp>
          <p:nvSpPr>
            <p:cNvPr id="35875" name="Line 8"/>
            <p:cNvSpPr>
              <a:spLocks noChangeShapeType="1"/>
            </p:cNvSpPr>
            <p:nvPr/>
          </p:nvSpPr>
          <p:spPr bwMode="auto">
            <a:xfrm>
              <a:off x="480" y="528"/>
              <a:ext cx="0" cy="1104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876" name="Line 9"/>
            <p:cNvSpPr>
              <a:spLocks noChangeShapeType="1"/>
            </p:cNvSpPr>
            <p:nvPr/>
          </p:nvSpPr>
          <p:spPr bwMode="auto">
            <a:xfrm>
              <a:off x="480" y="1632"/>
              <a:ext cx="432" cy="0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630794" name="Text Box 10"/>
          <p:cNvSpPr txBox="1">
            <a:spLocks noChangeArrowheads="1"/>
          </p:cNvSpPr>
          <p:nvPr/>
        </p:nvSpPr>
        <p:spPr bwMode="auto">
          <a:xfrm>
            <a:off x="2297113" y="1313731"/>
            <a:ext cx="51118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已知电荷分布求电势（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电势叠加原理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）</a:t>
            </a:r>
          </a:p>
        </p:txBody>
      </p:sp>
      <p:graphicFrame>
        <p:nvGraphicFramePr>
          <p:cNvPr id="63079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2146318"/>
              </p:ext>
            </p:extLst>
          </p:nvPr>
        </p:nvGraphicFramePr>
        <p:xfrm>
          <a:off x="2373313" y="1963018"/>
          <a:ext cx="1871662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Equation" r:id="rId9" imgW="762000" imgH="342900" progId="Equation.3">
                  <p:embed/>
                </p:oleObj>
              </mc:Choice>
              <mc:Fallback>
                <p:oleObj name="Equation" r:id="rId9" imgW="7620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3313" y="1963018"/>
                        <a:ext cx="1871662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0796" name="Text Box 12"/>
          <p:cNvSpPr txBox="1">
            <a:spLocks noChangeArrowheads="1"/>
          </p:cNvSpPr>
          <p:nvPr/>
        </p:nvSpPr>
        <p:spPr bwMode="auto">
          <a:xfrm>
            <a:off x="2373313" y="3233018"/>
            <a:ext cx="4143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已知场强分布求电势</a:t>
            </a:r>
          </a:p>
        </p:txBody>
      </p:sp>
      <p:grpSp>
        <p:nvGrpSpPr>
          <p:cNvPr id="630797" name="Group 13"/>
          <p:cNvGrpSpPr>
            <a:grpSpLocks/>
          </p:cNvGrpSpPr>
          <p:nvPr/>
        </p:nvGrpSpPr>
        <p:grpSpPr bwMode="auto">
          <a:xfrm>
            <a:off x="1839913" y="1232768"/>
            <a:ext cx="457200" cy="2286000"/>
            <a:chOff x="480" y="528"/>
            <a:chExt cx="432" cy="1104"/>
          </a:xfrm>
        </p:grpSpPr>
        <p:sp>
          <p:nvSpPr>
            <p:cNvPr id="35873" name="Line 14"/>
            <p:cNvSpPr>
              <a:spLocks noChangeShapeType="1"/>
            </p:cNvSpPr>
            <p:nvPr/>
          </p:nvSpPr>
          <p:spPr bwMode="auto">
            <a:xfrm>
              <a:off x="480" y="528"/>
              <a:ext cx="0" cy="1104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874" name="Line 15"/>
            <p:cNvSpPr>
              <a:spLocks noChangeShapeType="1"/>
            </p:cNvSpPr>
            <p:nvPr/>
          </p:nvSpPr>
          <p:spPr bwMode="auto">
            <a:xfrm>
              <a:off x="480" y="1632"/>
              <a:ext cx="432" cy="0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graphicFrame>
        <p:nvGraphicFramePr>
          <p:cNvPr id="63080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5054834"/>
              </p:ext>
            </p:extLst>
          </p:nvPr>
        </p:nvGraphicFramePr>
        <p:xfrm>
          <a:off x="4859338" y="1963018"/>
          <a:ext cx="17875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Equation" r:id="rId11" imgW="724069" imgH="342900" progId="Equation.3">
                  <p:embed/>
                </p:oleObj>
              </mc:Choice>
              <mc:Fallback>
                <p:oleObj name="Equation" r:id="rId11" imgW="724069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1963018"/>
                        <a:ext cx="1787525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0801" name="Text Box 17"/>
          <p:cNvSpPr txBox="1">
            <a:spLocks noChangeArrowheads="1"/>
          </p:cNvSpPr>
          <p:nvPr/>
        </p:nvSpPr>
        <p:spPr bwMode="auto">
          <a:xfrm>
            <a:off x="7707313" y="1156568"/>
            <a:ext cx="1143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00FFFF"/>
                </a:solidFill>
                <a:latin typeface="+mn-lt"/>
                <a:ea typeface="+mn-ea"/>
              </a:rPr>
              <a:t>电荷有限分布，电势零点取在无限远处</a:t>
            </a:r>
          </a:p>
        </p:txBody>
      </p:sp>
      <p:grpSp>
        <p:nvGrpSpPr>
          <p:cNvPr id="630802" name="Group 18"/>
          <p:cNvGrpSpPr>
            <a:grpSpLocks/>
          </p:cNvGrpSpPr>
          <p:nvPr/>
        </p:nvGrpSpPr>
        <p:grpSpPr bwMode="auto">
          <a:xfrm>
            <a:off x="946150" y="1232768"/>
            <a:ext cx="457200" cy="2895600"/>
            <a:chOff x="480" y="528"/>
            <a:chExt cx="432" cy="1104"/>
          </a:xfrm>
        </p:grpSpPr>
        <p:sp>
          <p:nvSpPr>
            <p:cNvPr id="35871" name="Line 19"/>
            <p:cNvSpPr>
              <a:spLocks noChangeShapeType="1"/>
            </p:cNvSpPr>
            <p:nvPr/>
          </p:nvSpPr>
          <p:spPr bwMode="auto">
            <a:xfrm>
              <a:off x="480" y="528"/>
              <a:ext cx="0" cy="1104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872" name="Line 20"/>
            <p:cNvSpPr>
              <a:spLocks noChangeShapeType="1"/>
            </p:cNvSpPr>
            <p:nvPr/>
          </p:nvSpPr>
          <p:spPr bwMode="auto">
            <a:xfrm>
              <a:off x="480" y="1632"/>
              <a:ext cx="432" cy="0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graphicFrame>
        <p:nvGraphicFramePr>
          <p:cNvPr id="630805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765879"/>
              </p:ext>
            </p:extLst>
          </p:nvPr>
        </p:nvGraphicFramePr>
        <p:xfrm>
          <a:off x="1674813" y="3877543"/>
          <a:ext cx="1312862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Equation" r:id="rId13" imgW="514435" imgH="133486" progId="Equation.3">
                  <p:embed/>
                </p:oleObj>
              </mc:Choice>
              <mc:Fallback>
                <p:oleObj name="Equation" r:id="rId13" imgW="514435" imgH="13348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4813" y="3877543"/>
                        <a:ext cx="1312862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0806" name="Text Box 22"/>
          <p:cNvSpPr txBox="1">
            <a:spLocks noChangeArrowheads="1"/>
          </p:cNvSpPr>
          <p:nvPr/>
        </p:nvSpPr>
        <p:spPr bwMode="auto">
          <a:xfrm>
            <a:off x="544513" y="4509368"/>
            <a:ext cx="3505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FFFF00"/>
                </a:solidFill>
                <a:latin typeface="+mn-lt"/>
                <a:ea typeface="+mn-ea"/>
              </a:rPr>
              <a:t>•  </a:t>
            </a:r>
            <a:r>
              <a:rPr lang="zh-CN" altLang="en-US" b="1">
                <a:solidFill>
                  <a:srgbClr val="FFFF00"/>
                </a:solidFill>
                <a:latin typeface="+mn-lt"/>
                <a:ea typeface="+mn-ea"/>
              </a:rPr>
              <a:t>导体的静电感应</a:t>
            </a:r>
          </a:p>
        </p:txBody>
      </p:sp>
      <p:sp>
        <p:nvSpPr>
          <p:cNvPr id="630807" name="Text Box 23"/>
          <p:cNvSpPr txBox="1">
            <a:spLocks noChangeArrowheads="1"/>
          </p:cNvSpPr>
          <p:nvPr/>
        </p:nvSpPr>
        <p:spPr bwMode="auto">
          <a:xfrm>
            <a:off x="849313" y="5042768"/>
            <a:ext cx="4514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00FFFF"/>
                </a:solidFill>
                <a:latin typeface="+mn-lt"/>
                <a:ea typeface="+mn-ea"/>
              </a:rPr>
              <a:t>导体的场强分布特征</a:t>
            </a:r>
          </a:p>
        </p:txBody>
      </p:sp>
      <p:graphicFrame>
        <p:nvGraphicFramePr>
          <p:cNvPr id="630808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8583496"/>
              </p:ext>
            </p:extLst>
          </p:nvPr>
        </p:nvGraphicFramePr>
        <p:xfrm>
          <a:off x="3821113" y="3841031"/>
          <a:ext cx="15367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Equation" r:id="rId15" imgW="609600" imgH="209414" progId="Equation.3">
                  <p:embed/>
                </p:oleObj>
              </mc:Choice>
              <mc:Fallback>
                <p:oleObj name="Equation" r:id="rId15" imgW="609600" imgH="20941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1113" y="3841031"/>
                        <a:ext cx="1536700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0809" name="Text Box 25"/>
          <p:cNvSpPr txBox="1">
            <a:spLocks noChangeArrowheads="1"/>
          </p:cNvSpPr>
          <p:nvPr/>
        </p:nvSpPr>
        <p:spPr bwMode="auto">
          <a:xfrm>
            <a:off x="5508625" y="3834681"/>
            <a:ext cx="30956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00"/>
                </a:solidFill>
                <a:latin typeface="+mn-lt"/>
                <a:ea typeface="+mn-ea"/>
              </a:rPr>
              <a:t>（静电场的无旋性、  </a:t>
            </a:r>
            <a:endParaRPr lang="en-US" altLang="zh-CN" b="1" dirty="0">
              <a:solidFill>
                <a:srgbClr val="FFFF00"/>
              </a:solidFill>
              <a:latin typeface="+mn-lt"/>
              <a:ea typeface="+mn-ea"/>
            </a:endParaRPr>
          </a:p>
          <a:p>
            <a:pPr algn="l" eaLnBrk="1" hangingPunct="1"/>
            <a:r>
              <a:rPr lang="en-US" altLang="zh-CN" b="1" dirty="0">
                <a:solidFill>
                  <a:srgbClr val="FFFF00"/>
                </a:solidFill>
                <a:latin typeface="+mn-lt"/>
                <a:ea typeface="+mn-ea"/>
              </a:rPr>
              <a:t>    </a:t>
            </a:r>
            <a:r>
              <a:rPr lang="zh-CN" altLang="en-US" b="1" dirty="0">
                <a:solidFill>
                  <a:srgbClr val="FFFF00"/>
                </a:solidFill>
                <a:latin typeface="+mn-lt"/>
                <a:ea typeface="+mn-ea"/>
              </a:rPr>
              <a:t>保守性）</a:t>
            </a:r>
          </a:p>
        </p:txBody>
      </p:sp>
      <p:graphicFrame>
        <p:nvGraphicFramePr>
          <p:cNvPr id="630810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740656"/>
              </p:ext>
            </p:extLst>
          </p:nvPr>
        </p:nvGraphicFramePr>
        <p:xfrm>
          <a:off x="3744913" y="4966568"/>
          <a:ext cx="2289175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Equation" r:id="rId17" imgW="952669" imgH="180941" progId="Equation.3">
                  <p:embed/>
                </p:oleObj>
              </mc:Choice>
              <mc:Fallback>
                <p:oleObj name="Equation" r:id="rId17" imgW="952669" imgH="18094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4913" y="4966568"/>
                        <a:ext cx="2289175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0812" name="Text Box 28"/>
          <p:cNvSpPr txBox="1">
            <a:spLocks noChangeArrowheads="1"/>
          </p:cNvSpPr>
          <p:nvPr/>
        </p:nvSpPr>
        <p:spPr bwMode="auto">
          <a:xfrm>
            <a:off x="849313" y="5563468"/>
            <a:ext cx="429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00FFFF"/>
                </a:solidFill>
                <a:latin typeface="+mn-lt"/>
                <a:ea typeface="+mn-ea"/>
              </a:rPr>
              <a:t>导体的电荷分布特征</a:t>
            </a:r>
          </a:p>
        </p:txBody>
      </p:sp>
      <p:sp>
        <p:nvSpPr>
          <p:cNvPr id="630813" name="Text Box 29"/>
          <p:cNvSpPr txBox="1">
            <a:spLocks noChangeArrowheads="1"/>
          </p:cNvSpPr>
          <p:nvPr/>
        </p:nvSpPr>
        <p:spPr bwMode="auto">
          <a:xfrm>
            <a:off x="849313" y="6114331"/>
            <a:ext cx="5522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00FFFF"/>
                </a:solidFill>
                <a:latin typeface="+mn-lt"/>
                <a:ea typeface="+mn-ea"/>
              </a:rPr>
              <a:t>导体的电势分布特征</a:t>
            </a:r>
          </a:p>
        </p:txBody>
      </p:sp>
      <p:sp>
        <p:nvSpPr>
          <p:cNvPr id="630814" name="AutoShape 30"/>
          <p:cNvSpPr>
            <a:spLocks/>
          </p:cNvSpPr>
          <p:nvPr/>
        </p:nvSpPr>
        <p:spPr bwMode="auto">
          <a:xfrm>
            <a:off x="544513" y="5058643"/>
            <a:ext cx="304800" cy="1447800"/>
          </a:xfrm>
          <a:prstGeom prst="leftBrace">
            <a:avLst>
              <a:gd name="adj1" fmla="val 39583"/>
              <a:gd name="adj2" fmla="val 50000"/>
            </a:avLst>
          </a:prstGeom>
          <a:noFill/>
          <a:ln w="349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630815" name="Line 31"/>
          <p:cNvSpPr>
            <a:spLocks noChangeShapeType="1"/>
          </p:cNvSpPr>
          <p:nvPr/>
        </p:nvSpPr>
        <p:spPr bwMode="auto">
          <a:xfrm>
            <a:off x="3897312" y="6451748"/>
            <a:ext cx="2372617" cy="1588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lt"/>
              <a:ea typeface="+mn-ea"/>
            </a:endParaRPr>
          </a:p>
        </p:txBody>
      </p:sp>
      <p:sp>
        <p:nvSpPr>
          <p:cNvPr id="630816" name="Text Box 32"/>
          <p:cNvSpPr txBox="1">
            <a:spLocks noChangeArrowheads="1"/>
          </p:cNvSpPr>
          <p:nvPr/>
        </p:nvSpPr>
        <p:spPr bwMode="auto">
          <a:xfrm>
            <a:off x="6269930" y="6165131"/>
            <a:ext cx="26597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求解感应电荷分布</a:t>
            </a:r>
          </a:p>
        </p:txBody>
      </p:sp>
      <p:sp>
        <p:nvSpPr>
          <p:cNvPr id="630817" name="Text Box 33"/>
          <p:cNvSpPr txBox="1">
            <a:spLocks noChangeArrowheads="1"/>
          </p:cNvSpPr>
          <p:nvPr/>
        </p:nvSpPr>
        <p:spPr bwMode="auto">
          <a:xfrm>
            <a:off x="3821113" y="5609506"/>
            <a:ext cx="35878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（表面、与曲率相关等）</a:t>
            </a:r>
          </a:p>
        </p:txBody>
      </p:sp>
      <p:grpSp>
        <p:nvGrpSpPr>
          <p:cNvPr id="630818" name="Group 34"/>
          <p:cNvGrpSpPr>
            <a:grpSpLocks/>
          </p:cNvGrpSpPr>
          <p:nvPr/>
        </p:nvGrpSpPr>
        <p:grpSpPr bwMode="auto">
          <a:xfrm>
            <a:off x="3135313" y="3764831"/>
            <a:ext cx="457200" cy="457200"/>
            <a:chOff x="480" y="528"/>
            <a:chExt cx="432" cy="1104"/>
          </a:xfrm>
        </p:grpSpPr>
        <p:sp>
          <p:nvSpPr>
            <p:cNvPr id="35869" name="Line 35"/>
            <p:cNvSpPr>
              <a:spLocks noChangeShapeType="1"/>
            </p:cNvSpPr>
            <p:nvPr/>
          </p:nvSpPr>
          <p:spPr bwMode="auto">
            <a:xfrm>
              <a:off x="480" y="528"/>
              <a:ext cx="0" cy="1104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870" name="Line 36"/>
            <p:cNvSpPr>
              <a:spLocks noChangeShapeType="1"/>
            </p:cNvSpPr>
            <p:nvPr/>
          </p:nvSpPr>
          <p:spPr bwMode="auto">
            <a:xfrm>
              <a:off x="480" y="1632"/>
              <a:ext cx="432" cy="0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graphicFrame>
        <p:nvGraphicFramePr>
          <p:cNvPr id="37" name="Objec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549490"/>
              </p:ext>
            </p:extLst>
          </p:nvPr>
        </p:nvGraphicFramePr>
        <p:xfrm>
          <a:off x="6453981" y="4814168"/>
          <a:ext cx="14208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Equation" r:id="rId19" imgW="1371600" imgH="866741" progId="Equation.3">
                  <p:embed/>
                </p:oleObj>
              </mc:Choice>
              <mc:Fallback>
                <p:oleObj name="Equation" r:id="rId19" imgW="1371600" imgH="86674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3981" y="4814168"/>
                        <a:ext cx="142081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 Box 33"/>
          <p:cNvSpPr txBox="1">
            <a:spLocks noChangeArrowheads="1"/>
          </p:cNvSpPr>
          <p:nvPr/>
        </p:nvSpPr>
        <p:spPr bwMode="auto">
          <a:xfrm>
            <a:off x="3876130" y="5991671"/>
            <a:ext cx="25058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 </a:t>
            </a:r>
            <a:r>
              <a:rPr lang="zh-CN" altLang="en-US" b="1" dirty="0">
                <a:solidFill>
                  <a:srgbClr val="FFC000"/>
                </a:solidFill>
                <a:latin typeface="+mn-lt"/>
                <a:ea typeface="+mn-ea"/>
              </a:rPr>
              <a:t>等势体，等势面</a:t>
            </a:r>
          </a:p>
        </p:txBody>
      </p:sp>
    </p:spTree>
    <p:extLst>
      <p:ext uri="{BB962C8B-B14F-4D97-AF65-F5344CB8AC3E}">
        <p14:creationId xmlns:p14="http://schemas.microsoft.com/office/powerpoint/2010/main" val="76932525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07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07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630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07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307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500"/>
                                        <p:tgtEl>
                                          <p:spTgt spid="63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307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07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30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300"/>
                                        <p:tgtEl>
                                          <p:spTgt spid="630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30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30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30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300"/>
                                        <p:tgtEl>
                                          <p:spTgt spid="630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1" dur="500"/>
                                        <p:tgtEl>
                                          <p:spTgt spid="630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300"/>
                                        <p:tgtEl>
                                          <p:spTgt spid="630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1" dur="500"/>
                                        <p:tgtEl>
                                          <p:spTgt spid="630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630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630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6" dur="500"/>
                                        <p:tgtEl>
                                          <p:spTgt spid="630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300"/>
                                        <p:tgtEl>
                                          <p:spTgt spid="630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300" fill="hold"/>
                                        <p:tgtEl>
                                          <p:spTgt spid="630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300" fill="hold"/>
                                        <p:tgtEl>
                                          <p:spTgt spid="630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2" dur="500"/>
                                        <p:tgtEl>
                                          <p:spTgt spid="630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7" dur="300"/>
                                        <p:tgtEl>
                                          <p:spTgt spid="630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30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30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300" fill="hold"/>
                                        <p:tgtEl>
                                          <p:spTgt spid="630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300" fill="hold"/>
                                        <p:tgtEl>
                                          <p:spTgt spid="630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300"/>
                                        <p:tgtEl>
                                          <p:spTgt spid="630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300" fill="hold"/>
                                        <p:tgtEl>
                                          <p:spTgt spid="630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300" fill="hold"/>
                                        <p:tgtEl>
                                          <p:spTgt spid="630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30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630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300"/>
                                        <p:tgtEl>
                                          <p:spTgt spid="630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0787" grpId="0" animBg="1"/>
      <p:bldP spid="630789" grpId="0" animBg="1"/>
      <p:bldP spid="630794" grpId="0" autoUpdateAnimBg="0"/>
      <p:bldP spid="630796" grpId="0" autoUpdateAnimBg="0"/>
      <p:bldP spid="630801" grpId="0" autoUpdateAnimBg="0"/>
      <p:bldP spid="630806" grpId="0" autoUpdateAnimBg="0"/>
      <p:bldP spid="630807" grpId="0" autoUpdateAnimBg="0"/>
      <p:bldP spid="630809" grpId="0" autoUpdateAnimBg="0"/>
      <p:bldP spid="630812" grpId="0" autoUpdateAnimBg="0"/>
      <p:bldP spid="630813" grpId="0" autoUpdateAnimBg="0"/>
      <p:bldP spid="630814" grpId="0" animBg="1"/>
      <p:bldP spid="630815" grpId="0" animBg="1"/>
      <p:bldP spid="630816" grpId="0" autoUpdateAnimBg="0"/>
      <p:bldP spid="630817" grpId="0" autoUpdateAnimBg="0"/>
      <p:bldP spid="38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10" name="Text Box 2"/>
          <p:cNvSpPr txBox="1">
            <a:spLocks noChangeArrowheads="1"/>
          </p:cNvSpPr>
          <p:nvPr/>
        </p:nvSpPr>
        <p:spPr bwMode="auto">
          <a:xfrm>
            <a:off x="104775" y="332656"/>
            <a:ext cx="3352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FFFF00"/>
                </a:solidFill>
                <a:latin typeface="+mn-lt"/>
                <a:ea typeface="+mn-ea"/>
              </a:rPr>
              <a:t>•  </a:t>
            </a:r>
            <a:r>
              <a:rPr lang="zh-CN" altLang="en-US" b="1">
                <a:solidFill>
                  <a:srgbClr val="FFFF00"/>
                </a:solidFill>
                <a:latin typeface="+mn-lt"/>
                <a:ea typeface="+mn-ea"/>
              </a:rPr>
              <a:t>电容与电容器</a:t>
            </a:r>
          </a:p>
        </p:txBody>
      </p:sp>
      <p:graphicFrame>
        <p:nvGraphicFramePr>
          <p:cNvPr id="6318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357741"/>
              </p:ext>
            </p:extLst>
          </p:nvPr>
        </p:nvGraphicFramePr>
        <p:xfrm>
          <a:off x="1147763" y="861294"/>
          <a:ext cx="1479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Equation" r:id="rId3" imgW="590635" imgH="114198" progId="Equation.3">
                  <p:embed/>
                </p:oleObj>
              </mc:Choice>
              <mc:Fallback>
                <p:oleObj name="Equation" r:id="rId3" imgW="590635" imgH="11419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7763" y="861294"/>
                        <a:ext cx="1479550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1812" name="AutoShape 4"/>
          <p:cNvSpPr>
            <a:spLocks noChangeArrowheads="1"/>
          </p:cNvSpPr>
          <p:nvPr/>
        </p:nvSpPr>
        <p:spPr bwMode="auto">
          <a:xfrm>
            <a:off x="2847975" y="934319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631813" name="Text Box 5"/>
          <p:cNvSpPr txBox="1">
            <a:spLocks noChangeArrowheads="1"/>
          </p:cNvSpPr>
          <p:nvPr/>
        </p:nvSpPr>
        <p:spPr bwMode="auto">
          <a:xfrm>
            <a:off x="3762375" y="764456"/>
            <a:ext cx="426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三个典型电容器的电容</a:t>
            </a:r>
          </a:p>
        </p:txBody>
      </p:sp>
      <p:grpSp>
        <p:nvGrpSpPr>
          <p:cNvPr id="631814" name="Group 6"/>
          <p:cNvGrpSpPr>
            <a:grpSpLocks/>
          </p:cNvGrpSpPr>
          <p:nvPr/>
        </p:nvGrpSpPr>
        <p:grpSpPr bwMode="auto">
          <a:xfrm>
            <a:off x="638175" y="886694"/>
            <a:ext cx="457200" cy="838200"/>
            <a:chOff x="480" y="528"/>
            <a:chExt cx="432" cy="1104"/>
          </a:xfrm>
        </p:grpSpPr>
        <p:sp>
          <p:nvSpPr>
            <p:cNvPr id="36900" name="Line 7"/>
            <p:cNvSpPr>
              <a:spLocks noChangeShapeType="1"/>
            </p:cNvSpPr>
            <p:nvPr/>
          </p:nvSpPr>
          <p:spPr bwMode="auto">
            <a:xfrm>
              <a:off x="480" y="528"/>
              <a:ext cx="0" cy="1104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901" name="Line 8"/>
            <p:cNvSpPr>
              <a:spLocks noChangeShapeType="1"/>
            </p:cNvSpPr>
            <p:nvPr/>
          </p:nvSpPr>
          <p:spPr bwMode="auto">
            <a:xfrm>
              <a:off x="480" y="1632"/>
              <a:ext cx="432" cy="0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631817" name="Text Box 9"/>
          <p:cNvSpPr txBox="1">
            <a:spLocks noChangeArrowheads="1"/>
          </p:cNvSpPr>
          <p:nvPr/>
        </p:nvSpPr>
        <p:spPr bwMode="auto">
          <a:xfrm>
            <a:off x="1171575" y="1437556"/>
            <a:ext cx="358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FFFF00"/>
                </a:solidFill>
                <a:latin typeface="+mn-lt"/>
                <a:ea typeface="+mn-ea"/>
              </a:rPr>
              <a:t>•  </a:t>
            </a:r>
            <a:r>
              <a:rPr lang="zh-CN" altLang="en-US" b="1">
                <a:solidFill>
                  <a:srgbClr val="FFFF00"/>
                </a:solidFill>
                <a:latin typeface="+mn-lt"/>
                <a:ea typeface="+mn-ea"/>
              </a:rPr>
              <a:t>电容器的储能</a:t>
            </a:r>
          </a:p>
        </p:txBody>
      </p:sp>
      <p:graphicFrame>
        <p:nvGraphicFramePr>
          <p:cNvPr id="63181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8291567"/>
              </p:ext>
            </p:extLst>
          </p:nvPr>
        </p:nvGraphicFramePr>
        <p:xfrm>
          <a:off x="6962775" y="573956"/>
          <a:ext cx="1479550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Equation" r:id="rId5" imgW="590635" imgH="304936" progId="Equation.3">
                  <p:embed/>
                </p:oleObj>
              </mc:Choice>
              <mc:Fallback>
                <p:oleObj name="Equation" r:id="rId5" imgW="590635" imgH="30493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2775" y="573956"/>
                        <a:ext cx="1479550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181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335510"/>
              </p:ext>
            </p:extLst>
          </p:nvPr>
        </p:nvGraphicFramePr>
        <p:xfrm>
          <a:off x="3594099" y="1181069"/>
          <a:ext cx="3825875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Equation" r:id="rId7" imgW="1657435" imgH="333409" progId="Equation.3">
                  <p:embed/>
                </p:oleObj>
              </mc:Choice>
              <mc:Fallback>
                <p:oleObj name="Equation" r:id="rId7" imgW="1657435" imgH="33340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099" y="1181069"/>
                        <a:ext cx="3825875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1820" name="Text Box 12"/>
          <p:cNvSpPr txBox="1">
            <a:spLocks noChangeArrowheads="1"/>
          </p:cNvSpPr>
          <p:nvPr/>
        </p:nvSpPr>
        <p:spPr bwMode="auto">
          <a:xfrm>
            <a:off x="104775" y="2695551"/>
            <a:ext cx="419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FFFF00"/>
                </a:solidFill>
                <a:latin typeface="+mn-lt"/>
                <a:ea typeface="+mn-ea"/>
              </a:rPr>
              <a:t>•  </a:t>
            </a:r>
            <a:r>
              <a:rPr lang="zh-CN" altLang="en-US" b="1">
                <a:solidFill>
                  <a:srgbClr val="FFFF00"/>
                </a:solidFill>
                <a:latin typeface="+mn-lt"/>
                <a:ea typeface="+mn-ea"/>
              </a:rPr>
              <a:t>静电场的能量</a:t>
            </a:r>
          </a:p>
        </p:txBody>
      </p:sp>
      <p:sp>
        <p:nvSpPr>
          <p:cNvPr id="631826" name="Text Box 18"/>
          <p:cNvSpPr txBox="1">
            <a:spLocks noChangeArrowheads="1"/>
          </p:cNvSpPr>
          <p:nvPr/>
        </p:nvSpPr>
        <p:spPr bwMode="auto">
          <a:xfrm>
            <a:off x="104775" y="3544689"/>
            <a:ext cx="312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FFFF00"/>
                </a:solidFill>
                <a:latin typeface="+mn-lt"/>
                <a:ea typeface="+mn-ea"/>
              </a:rPr>
              <a:t>•  </a:t>
            </a:r>
            <a:r>
              <a:rPr lang="zh-CN" altLang="en-US" b="1">
                <a:solidFill>
                  <a:srgbClr val="FFFF00"/>
                </a:solidFill>
                <a:latin typeface="+mn-lt"/>
                <a:ea typeface="+mn-ea"/>
              </a:rPr>
              <a:t>电介质</a:t>
            </a:r>
          </a:p>
        </p:txBody>
      </p:sp>
      <p:sp>
        <p:nvSpPr>
          <p:cNvPr id="631827" name="Text Box 19"/>
          <p:cNvSpPr txBox="1">
            <a:spLocks noChangeArrowheads="1"/>
          </p:cNvSpPr>
          <p:nvPr/>
        </p:nvSpPr>
        <p:spPr bwMode="auto">
          <a:xfrm>
            <a:off x="1619250" y="3544689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电介质分类</a:t>
            </a:r>
          </a:p>
        </p:txBody>
      </p:sp>
      <p:sp>
        <p:nvSpPr>
          <p:cNvPr id="631828" name="AutoShape 20"/>
          <p:cNvSpPr>
            <a:spLocks noChangeArrowheads="1"/>
          </p:cNvSpPr>
          <p:nvPr/>
        </p:nvSpPr>
        <p:spPr bwMode="auto">
          <a:xfrm>
            <a:off x="3381375" y="3697089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631829" name="Text Box 21"/>
          <p:cNvSpPr txBox="1">
            <a:spLocks noChangeArrowheads="1"/>
          </p:cNvSpPr>
          <p:nvPr/>
        </p:nvSpPr>
        <p:spPr bwMode="auto">
          <a:xfrm>
            <a:off x="4140200" y="3544689"/>
            <a:ext cx="312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极化（束缚）电荷</a:t>
            </a:r>
          </a:p>
        </p:txBody>
      </p:sp>
      <p:sp>
        <p:nvSpPr>
          <p:cNvPr id="631830" name="AutoShape 22"/>
          <p:cNvSpPr>
            <a:spLocks noChangeArrowheads="1"/>
          </p:cNvSpPr>
          <p:nvPr/>
        </p:nvSpPr>
        <p:spPr bwMode="auto">
          <a:xfrm>
            <a:off x="6732042" y="3717726"/>
            <a:ext cx="576262" cy="207963"/>
          </a:xfrm>
          <a:prstGeom prst="rightArrow">
            <a:avLst>
              <a:gd name="adj1" fmla="val 50000"/>
              <a:gd name="adj2" fmla="val 6927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631831" name="Text Box 23"/>
          <p:cNvSpPr txBox="1">
            <a:spLocks noChangeArrowheads="1"/>
          </p:cNvSpPr>
          <p:nvPr/>
        </p:nvSpPr>
        <p:spPr bwMode="auto">
          <a:xfrm>
            <a:off x="7297166" y="3547864"/>
            <a:ext cx="1811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电荷面密度</a:t>
            </a:r>
          </a:p>
        </p:txBody>
      </p:sp>
      <p:sp>
        <p:nvSpPr>
          <p:cNvPr id="631840" name="Text Box 32"/>
          <p:cNvSpPr txBox="1">
            <a:spLocks noChangeArrowheads="1"/>
          </p:cNvSpPr>
          <p:nvPr/>
        </p:nvSpPr>
        <p:spPr bwMode="auto">
          <a:xfrm>
            <a:off x="621432" y="6171531"/>
            <a:ext cx="7046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电介质对电场、电势、电容、电场能量的影响</a:t>
            </a:r>
          </a:p>
        </p:txBody>
      </p:sp>
      <p:sp>
        <p:nvSpPr>
          <p:cNvPr id="631841" name="Line 33"/>
          <p:cNvSpPr>
            <a:spLocks noChangeShapeType="1"/>
          </p:cNvSpPr>
          <p:nvPr/>
        </p:nvSpPr>
        <p:spPr bwMode="auto">
          <a:xfrm>
            <a:off x="5324060" y="1894756"/>
            <a:ext cx="0" cy="6480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lt"/>
              <a:ea typeface="+mn-ea"/>
            </a:endParaRPr>
          </a:p>
        </p:txBody>
      </p:sp>
      <p:grpSp>
        <p:nvGrpSpPr>
          <p:cNvPr id="631842" name="Group 34"/>
          <p:cNvGrpSpPr>
            <a:grpSpLocks/>
          </p:cNvGrpSpPr>
          <p:nvPr/>
        </p:nvGrpSpPr>
        <p:grpSpPr bwMode="auto">
          <a:xfrm rot="16200000">
            <a:off x="7650475" y="1478516"/>
            <a:ext cx="361322" cy="244477"/>
            <a:chOff x="480" y="528"/>
            <a:chExt cx="432" cy="1104"/>
          </a:xfrm>
        </p:grpSpPr>
        <p:sp>
          <p:nvSpPr>
            <p:cNvPr id="36894" name="Line 35"/>
            <p:cNvSpPr>
              <a:spLocks noChangeShapeType="1"/>
            </p:cNvSpPr>
            <p:nvPr/>
          </p:nvSpPr>
          <p:spPr bwMode="auto">
            <a:xfrm>
              <a:off x="480" y="528"/>
              <a:ext cx="0" cy="1104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895" name="Line 36"/>
            <p:cNvSpPr>
              <a:spLocks noChangeShapeType="1"/>
            </p:cNvSpPr>
            <p:nvPr/>
          </p:nvSpPr>
          <p:spPr bwMode="auto">
            <a:xfrm>
              <a:off x="480" y="1632"/>
              <a:ext cx="432" cy="0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graphicFrame>
        <p:nvGraphicFramePr>
          <p:cNvPr id="3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185699"/>
              </p:ext>
            </p:extLst>
          </p:nvPr>
        </p:nvGraphicFramePr>
        <p:xfrm>
          <a:off x="2627313" y="2363291"/>
          <a:ext cx="4179888" cy="124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Equation" r:id="rId9" imgW="1028520" imgH="330120" progId="Equation.DSMT4">
                  <p:embed/>
                </p:oleObj>
              </mc:Choice>
              <mc:Fallback>
                <p:oleObj name="Equation" r:id="rId9" imgW="102852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363291"/>
                        <a:ext cx="4179888" cy="1249362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915354"/>
              </p:ext>
            </p:extLst>
          </p:nvPr>
        </p:nvGraphicFramePr>
        <p:xfrm>
          <a:off x="2329383" y="4261975"/>
          <a:ext cx="2474912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Equation" r:id="rId11" imgW="2390648" imgH="723764" progId="Equation.3">
                  <p:embed/>
                </p:oleObj>
              </mc:Choice>
              <mc:Fallback>
                <p:oleObj name="Equation" r:id="rId11" imgW="2390648" imgH="72376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2329383" y="4261975"/>
                        <a:ext cx="2474912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626276"/>
              </p:ext>
            </p:extLst>
          </p:nvPr>
        </p:nvGraphicFramePr>
        <p:xfrm>
          <a:off x="5498033" y="4368337"/>
          <a:ext cx="1498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公式" r:id="rId13" imgW="1409869" imgH="380864" progId="Equation.3">
                  <p:embed/>
                </p:oleObj>
              </mc:Choice>
              <mc:Fallback>
                <p:oleObj name="公式" r:id="rId13" imgW="1409869" imgH="38086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5498033" y="4368337"/>
                        <a:ext cx="14986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703995"/>
              </p:ext>
            </p:extLst>
          </p:nvPr>
        </p:nvGraphicFramePr>
        <p:xfrm>
          <a:off x="5828884" y="5351422"/>
          <a:ext cx="1755775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Equation" r:id="rId15" imgW="714248" imgH="209414" progId="Equation.DSMT4">
                  <p:embed/>
                </p:oleObj>
              </mc:Choice>
              <mc:Fallback>
                <p:oleObj name="Equation" r:id="rId15" imgW="714248" imgH="20941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White">
                      <a:xfrm>
                        <a:off x="5828884" y="5351422"/>
                        <a:ext cx="1755775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062717"/>
              </p:ext>
            </p:extLst>
          </p:nvPr>
        </p:nvGraphicFramePr>
        <p:xfrm>
          <a:off x="2277520" y="5172363"/>
          <a:ext cx="2946400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Equation" r:id="rId17" imgW="1155600" imgH="431640" progId="Equation.DSMT4">
                  <p:embed/>
                </p:oleObj>
              </mc:Choice>
              <mc:Fallback>
                <p:oleObj name="Equation" r:id="rId17" imgW="11556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7520" y="5172363"/>
                        <a:ext cx="2946400" cy="1074737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500834"/>
              </p:ext>
            </p:extLst>
          </p:nvPr>
        </p:nvGraphicFramePr>
        <p:xfrm>
          <a:off x="4882099" y="4337867"/>
          <a:ext cx="615934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Equation" r:id="rId19" imgW="190440" imgH="152280" progId="Equation.DSMT4">
                  <p:embed/>
                </p:oleObj>
              </mc:Choice>
              <mc:Fallback>
                <p:oleObj name="Equation" r:id="rId19" imgW="190440" imgH="152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2099" y="4337867"/>
                        <a:ext cx="615934" cy="379413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173322"/>
              </p:ext>
            </p:extLst>
          </p:nvPr>
        </p:nvGraphicFramePr>
        <p:xfrm>
          <a:off x="5324060" y="5470427"/>
          <a:ext cx="615934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Equation" r:id="rId21" imgW="190440" imgH="152280" progId="Equation.DSMT4">
                  <p:embed/>
                </p:oleObj>
              </mc:Choice>
              <mc:Fallback>
                <p:oleObj name="Equation" r:id="rId21" imgW="190440" imgH="152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4060" y="5470427"/>
                        <a:ext cx="615934" cy="379413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71814"/>
              </p:ext>
            </p:extLst>
          </p:nvPr>
        </p:nvGraphicFramePr>
        <p:xfrm>
          <a:off x="7557839" y="5433194"/>
          <a:ext cx="1190625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2" name="Equation" r:id="rId22" imgW="368280" imgH="177480" progId="Equation.DSMT4">
                  <p:embed/>
                </p:oleObj>
              </mc:Choice>
              <mc:Fallback>
                <p:oleObj name="Equation" r:id="rId22" imgW="3682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7839" y="5433194"/>
                        <a:ext cx="1190625" cy="442912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1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6846615"/>
              </p:ext>
            </p:extLst>
          </p:nvPr>
        </p:nvGraphicFramePr>
        <p:xfrm>
          <a:off x="7177608" y="4321431"/>
          <a:ext cx="10668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Equation" r:id="rId24" imgW="330120" imgH="215640" progId="Equation.DSMT4">
                  <p:embed/>
                </p:oleObj>
              </mc:Choice>
              <mc:Fallback>
                <p:oleObj name="Equation" r:id="rId24" imgW="3301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7608" y="4321431"/>
                        <a:ext cx="1066800" cy="538163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 Box 116"/>
          <p:cNvSpPr txBox="1">
            <a:spLocks noChangeArrowheads="1"/>
          </p:cNvSpPr>
          <p:nvPr/>
        </p:nvSpPr>
        <p:spPr bwMode="auto">
          <a:xfrm>
            <a:off x="580250" y="4149080"/>
            <a:ext cx="17956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00FFFF"/>
                </a:solidFill>
                <a:latin typeface="+mn-lt"/>
                <a:ea typeface="+mn-ea"/>
              </a:rPr>
              <a:t>含电介质的高斯定理</a:t>
            </a:r>
            <a:endParaRPr lang="en-US" altLang="zh-CN" b="1" dirty="0">
              <a:solidFill>
                <a:srgbClr val="00FFFF"/>
              </a:solidFill>
              <a:latin typeface="+mn-lt"/>
              <a:ea typeface="+mn-ea"/>
            </a:endParaRPr>
          </a:p>
        </p:txBody>
      </p:sp>
      <p:sp>
        <p:nvSpPr>
          <p:cNvPr id="50" name="Text Box 116"/>
          <p:cNvSpPr txBox="1">
            <a:spLocks noChangeArrowheads="1"/>
          </p:cNvSpPr>
          <p:nvPr/>
        </p:nvSpPr>
        <p:spPr bwMode="auto">
          <a:xfrm>
            <a:off x="592462" y="5373253"/>
            <a:ext cx="179569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00FFFF"/>
                </a:solidFill>
                <a:latin typeface="+mn-lt"/>
                <a:ea typeface="+mn-ea"/>
              </a:rPr>
              <a:t>高斯定理</a:t>
            </a:r>
            <a:endParaRPr lang="en-US" altLang="zh-CN" b="1" dirty="0">
              <a:solidFill>
                <a:srgbClr val="00FFF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27693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631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631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1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31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31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31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63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300"/>
                                        <p:tgtEl>
                                          <p:spTgt spid="63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18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18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31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31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3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4" dur="300"/>
                                        <p:tgtEl>
                                          <p:spTgt spid="63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318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318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631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300" fill="hold"/>
                                        <p:tgtEl>
                                          <p:spTgt spid="631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300" fill="hold"/>
                                        <p:tgtEl>
                                          <p:spTgt spid="631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2" dur="500"/>
                                        <p:tgtEl>
                                          <p:spTgt spid="631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300" fill="hold"/>
                                        <p:tgtEl>
                                          <p:spTgt spid="631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300" fill="hold"/>
                                        <p:tgtEl>
                                          <p:spTgt spid="631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300"/>
                                        <p:tgtEl>
                                          <p:spTgt spid="631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8" dur="500"/>
                                        <p:tgtEl>
                                          <p:spTgt spid="631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300"/>
                                        <p:tgtEl>
                                          <p:spTgt spid="631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8" dur="500"/>
                                        <p:tgtEl>
                                          <p:spTgt spid="631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300"/>
                                        <p:tgtEl>
                                          <p:spTgt spid="631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8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3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300" fill="hold"/>
                                        <p:tgtEl>
                                          <p:spTgt spid="631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300" fill="hold"/>
                                        <p:tgtEl>
                                          <p:spTgt spid="631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1810" grpId="0" autoUpdateAnimBg="0"/>
      <p:bldP spid="631812" grpId="0" animBg="1"/>
      <p:bldP spid="631813" grpId="0" autoUpdateAnimBg="0"/>
      <p:bldP spid="631817" grpId="0" autoUpdateAnimBg="0"/>
      <p:bldP spid="631820" grpId="0" autoUpdateAnimBg="0"/>
      <p:bldP spid="631826" grpId="0" autoUpdateAnimBg="0"/>
      <p:bldP spid="631827" grpId="0" autoUpdateAnimBg="0"/>
      <p:bldP spid="631828" grpId="0" animBg="1"/>
      <p:bldP spid="631829" grpId="0" autoUpdateAnimBg="0"/>
      <p:bldP spid="631830" grpId="0" animBg="1"/>
      <p:bldP spid="631831" grpId="0" autoUpdateAnimBg="0"/>
      <p:bldP spid="631840" grpId="0" autoUpdateAnimBg="0"/>
      <p:bldP spid="631841" grpId="0" animBg="1"/>
      <p:bldP spid="49" grpId="0" autoUpdateAnimBg="0"/>
      <p:bldP spid="50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836" name="Text Box 4"/>
          <p:cNvSpPr txBox="1">
            <a:spLocks noChangeArrowheads="1"/>
          </p:cNvSpPr>
          <p:nvPr/>
        </p:nvSpPr>
        <p:spPr bwMode="auto">
          <a:xfrm>
            <a:off x="246063" y="332656"/>
            <a:ext cx="533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00FFFF"/>
                </a:solidFill>
                <a:latin typeface="+mn-lt"/>
                <a:ea typeface="+mn-ea"/>
              </a:rPr>
              <a:t>静电学中需注意的几个问题：</a:t>
            </a:r>
          </a:p>
        </p:txBody>
      </p:sp>
      <p:sp>
        <p:nvSpPr>
          <p:cNvPr id="632837" name="Text Box 5"/>
          <p:cNvSpPr txBox="1">
            <a:spLocks noChangeArrowheads="1"/>
          </p:cNvSpPr>
          <p:nvPr/>
        </p:nvSpPr>
        <p:spPr bwMode="auto">
          <a:xfrm>
            <a:off x="152400" y="954956"/>
            <a:ext cx="7086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FFFFFF"/>
                </a:solidFill>
                <a:latin typeface="+mn-lt"/>
                <a:ea typeface="+mn-ea"/>
              </a:rPr>
              <a:t>•  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库仑定理应用的条件 </a:t>
            </a:r>
            <a:r>
              <a:rPr lang="en-US" altLang="zh-CN" b="1">
                <a:solidFill>
                  <a:srgbClr val="FFFFFF"/>
                </a:solidFill>
                <a:latin typeface="+mn-lt"/>
                <a:ea typeface="+mn-ea"/>
              </a:rPr>
              <a:t>—— 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点电荷</a:t>
            </a:r>
          </a:p>
        </p:txBody>
      </p:sp>
      <p:sp>
        <p:nvSpPr>
          <p:cNvPr id="632838" name="Text Box 6"/>
          <p:cNvSpPr txBox="1">
            <a:spLocks noChangeArrowheads="1"/>
          </p:cNvSpPr>
          <p:nvPr/>
        </p:nvSpPr>
        <p:spPr bwMode="auto">
          <a:xfrm>
            <a:off x="152400" y="1483594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FFFFFF"/>
                </a:solidFill>
                <a:latin typeface="+mn-lt"/>
                <a:ea typeface="+mn-ea"/>
              </a:rPr>
              <a:t>•  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高斯定理求场强的条件</a:t>
            </a:r>
          </a:p>
        </p:txBody>
      </p:sp>
      <p:sp>
        <p:nvSpPr>
          <p:cNvPr id="632839" name="Text Box 7"/>
          <p:cNvSpPr txBox="1">
            <a:spLocks noChangeArrowheads="1"/>
          </p:cNvSpPr>
          <p:nvPr/>
        </p:nvSpPr>
        <p:spPr bwMode="auto">
          <a:xfrm>
            <a:off x="3657600" y="1483594"/>
            <a:ext cx="518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00FFFF"/>
                </a:solidFill>
                <a:latin typeface="+mn-lt"/>
                <a:ea typeface="+mn-ea"/>
              </a:rPr>
              <a:t>（球形对称、轴对称、面对称）</a:t>
            </a:r>
          </a:p>
        </p:txBody>
      </p:sp>
      <p:sp>
        <p:nvSpPr>
          <p:cNvPr id="632840" name="Text Box 8"/>
          <p:cNvSpPr txBox="1">
            <a:spLocks noChangeArrowheads="1"/>
          </p:cNvSpPr>
          <p:nvPr/>
        </p:nvSpPr>
        <p:spPr bwMode="auto">
          <a:xfrm>
            <a:off x="4692650" y="954956"/>
            <a:ext cx="45159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00FFFF"/>
                </a:solidFill>
                <a:latin typeface="+mn-lt"/>
                <a:ea typeface="+mn-ea"/>
              </a:rPr>
              <a:t>（非点电荷物体的相互作用力）</a:t>
            </a:r>
          </a:p>
        </p:txBody>
      </p:sp>
      <p:sp>
        <p:nvSpPr>
          <p:cNvPr id="632841" name="Text Box 9"/>
          <p:cNvSpPr txBox="1">
            <a:spLocks noChangeArrowheads="1"/>
          </p:cNvSpPr>
          <p:nvPr/>
        </p:nvSpPr>
        <p:spPr bwMode="auto">
          <a:xfrm>
            <a:off x="990600" y="2059856"/>
            <a:ext cx="518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00"/>
                </a:solidFill>
                <a:latin typeface="+mn-lt"/>
                <a:ea typeface="+mn-ea"/>
              </a:rPr>
              <a:t>注意：高斯定理 </a:t>
            </a:r>
            <a:r>
              <a:rPr lang="en-US" altLang="zh-CN" b="1">
                <a:solidFill>
                  <a:srgbClr val="FFFF00"/>
                </a:solidFill>
                <a:latin typeface="+mn-lt"/>
                <a:ea typeface="+mn-ea"/>
              </a:rPr>
              <a:t>+ </a:t>
            </a:r>
            <a:r>
              <a:rPr lang="zh-CN" altLang="en-US" b="1">
                <a:solidFill>
                  <a:srgbClr val="FFFF00"/>
                </a:solidFill>
                <a:latin typeface="+mn-lt"/>
                <a:ea typeface="+mn-ea"/>
              </a:rPr>
              <a:t>补偿原理</a:t>
            </a:r>
          </a:p>
        </p:txBody>
      </p:sp>
      <p:sp>
        <p:nvSpPr>
          <p:cNvPr id="632842" name="Text Box 10"/>
          <p:cNvSpPr txBox="1">
            <a:spLocks noChangeArrowheads="1"/>
          </p:cNvSpPr>
          <p:nvPr/>
        </p:nvSpPr>
        <p:spPr bwMode="auto">
          <a:xfrm>
            <a:off x="152400" y="2636119"/>
            <a:ext cx="88120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solidFill>
                  <a:srgbClr val="FFFFFF"/>
                </a:solidFill>
                <a:latin typeface="+mn-lt"/>
                <a:ea typeface="+mn-ea"/>
              </a:rPr>
              <a:t>•  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用静电场的环流定理分析给定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电场的保守性以及是否为静电场</a:t>
            </a:r>
          </a:p>
        </p:txBody>
      </p:sp>
      <p:sp>
        <p:nvSpPr>
          <p:cNvPr id="632843" name="Text Box 11"/>
          <p:cNvSpPr txBox="1">
            <a:spLocks noChangeArrowheads="1"/>
          </p:cNvSpPr>
          <p:nvPr/>
        </p:nvSpPr>
        <p:spPr bwMode="auto">
          <a:xfrm>
            <a:off x="152400" y="3140944"/>
            <a:ext cx="487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FFFFFF"/>
                </a:solidFill>
                <a:latin typeface="+mn-lt"/>
                <a:ea typeface="+mn-ea"/>
              </a:rPr>
              <a:t>•  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电势零点的选取问题</a:t>
            </a:r>
          </a:p>
        </p:txBody>
      </p:sp>
      <p:sp>
        <p:nvSpPr>
          <p:cNvPr id="632844" name="Text Box 12"/>
          <p:cNvSpPr txBox="1">
            <a:spLocks noChangeArrowheads="1"/>
          </p:cNvSpPr>
          <p:nvPr/>
        </p:nvSpPr>
        <p:spPr bwMode="auto">
          <a:xfrm>
            <a:off x="3352800" y="3140944"/>
            <a:ext cx="57534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00"/>
                </a:solidFill>
                <a:latin typeface="+mn-lt"/>
                <a:ea typeface="+mn-ea"/>
              </a:rPr>
              <a:t>（有限带电体与无限大带电体，一致性）</a:t>
            </a:r>
          </a:p>
        </p:txBody>
      </p:sp>
      <p:sp>
        <p:nvSpPr>
          <p:cNvPr id="632845" name="Text Box 13"/>
          <p:cNvSpPr txBox="1">
            <a:spLocks noChangeArrowheads="1"/>
          </p:cNvSpPr>
          <p:nvPr/>
        </p:nvSpPr>
        <p:spPr bwMode="auto">
          <a:xfrm>
            <a:off x="152400" y="4291881"/>
            <a:ext cx="701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solidFill>
                  <a:srgbClr val="FFFFFF"/>
                </a:solidFill>
                <a:latin typeface="+mn-lt"/>
                <a:ea typeface="+mn-ea"/>
              </a:rPr>
              <a:t>•  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求解电场强度的三种方法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的应用和选择</a:t>
            </a:r>
          </a:p>
        </p:txBody>
      </p:sp>
      <p:sp>
        <p:nvSpPr>
          <p:cNvPr id="632846" name="Text Box 14"/>
          <p:cNvSpPr txBox="1">
            <a:spLocks noChangeArrowheads="1"/>
          </p:cNvSpPr>
          <p:nvPr/>
        </p:nvSpPr>
        <p:spPr bwMode="auto">
          <a:xfrm>
            <a:off x="152400" y="4868144"/>
            <a:ext cx="899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FFFFFF"/>
                </a:solidFill>
                <a:latin typeface="+mn-lt"/>
                <a:ea typeface="+mn-ea"/>
              </a:rPr>
              <a:t>•  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导体与非导体间在场强分布、电势特点、电荷分布上的区别</a:t>
            </a:r>
          </a:p>
        </p:txBody>
      </p:sp>
      <p:sp>
        <p:nvSpPr>
          <p:cNvPr id="632847" name="Text Box 15"/>
          <p:cNvSpPr txBox="1">
            <a:spLocks noChangeArrowheads="1"/>
          </p:cNvSpPr>
          <p:nvPr/>
        </p:nvSpPr>
        <p:spPr bwMode="auto">
          <a:xfrm>
            <a:off x="152400" y="5995269"/>
            <a:ext cx="769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FFFFFF"/>
                </a:solidFill>
                <a:latin typeface="+mn-lt"/>
                <a:ea typeface="+mn-ea"/>
              </a:rPr>
              <a:t>•  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用场的观点和电容储能的观点求解电场能量</a:t>
            </a:r>
          </a:p>
        </p:txBody>
      </p:sp>
      <p:sp>
        <p:nvSpPr>
          <p:cNvPr id="632848" name="Text Box 16"/>
          <p:cNvSpPr txBox="1">
            <a:spLocks noChangeArrowheads="1"/>
          </p:cNvSpPr>
          <p:nvPr/>
        </p:nvSpPr>
        <p:spPr bwMode="auto">
          <a:xfrm>
            <a:off x="152400" y="5419006"/>
            <a:ext cx="594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FFFFFF"/>
                </a:solidFill>
                <a:latin typeface="+mn-lt"/>
                <a:ea typeface="+mn-ea"/>
              </a:rPr>
              <a:t>•  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会分析电容器被击穿的问题</a:t>
            </a:r>
          </a:p>
        </p:txBody>
      </p:sp>
      <p:sp>
        <p:nvSpPr>
          <p:cNvPr id="632849" name="Text Box 17"/>
          <p:cNvSpPr txBox="1">
            <a:spLocks noChangeArrowheads="1"/>
          </p:cNvSpPr>
          <p:nvPr/>
        </p:nvSpPr>
        <p:spPr bwMode="auto">
          <a:xfrm>
            <a:off x="4267200" y="5419006"/>
            <a:ext cx="3276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00FFFF"/>
                </a:solidFill>
                <a:latin typeface="+mn-lt"/>
                <a:ea typeface="+mn-ea"/>
              </a:rPr>
              <a:t>（最大耐压问题）</a:t>
            </a:r>
          </a:p>
        </p:txBody>
      </p:sp>
      <p:sp>
        <p:nvSpPr>
          <p:cNvPr id="632850" name="Text Box 18"/>
          <p:cNvSpPr txBox="1">
            <a:spLocks noChangeArrowheads="1"/>
          </p:cNvSpPr>
          <p:nvPr/>
        </p:nvSpPr>
        <p:spPr bwMode="auto">
          <a:xfrm>
            <a:off x="152400" y="3691806"/>
            <a:ext cx="784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solidFill>
                  <a:srgbClr val="FFFFFF"/>
                </a:solidFill>
                <a:latin typeface="+mn-lt"/>
                <a:ea typeface="+mn-ea"/>
              </a:rPr>
              <a:t>•  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在电场不连续的空间中求电势时需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分步积分</a:t>
            </a:r>
          </a:p>
        </p:txBody>
      </p:sp>
    </p:spTree>
    <p:extLst>
      <p:ext uri="{BB962C8B-B14F-4D97-AF65-F5344CB8AC3E}">
        <p14:creationId xmlns:p14="http://schemas.microsoft.com/office/powerpoint/2010/main" val="404704136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300"/>
                                        <p:tgtEl>
                                          <p:spTgt spid="632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632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632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300"/>
                                        <p:tgtEl>
                                          <p:spTgt spid="632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300"/>
                                        <p:tgtEl>
                                          <p:spTgt spid="632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300"/>
                                        <p:tgtEl>
                                          <p:spTgt spid="632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300"/>
                                        <p:tgtEl>
                                          <p:spTgt spid="632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"/>
                                        <p:tgtEl>
                                          <p:spTgt spid="632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32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63284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300"/>
                                        <p:tgtEl>
                                          <p:spTgt spid="632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"/>
                                        <p:tgtEl>
                                          <p:spTgt spid="632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632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632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300"/>
                                        <p:tgtEl>
                                          <p:spTgt spid="632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300"/>
                                        <p:tgtEl>
                                          <p:spTgt spid="632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4" dur="300"/>
                                        <p:tgtEl>
                                          <p:spTgt spid="632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300"/>
                                        <p:tgtEl>
                                          <p:spTgt spid="632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2836" grpId="0" autoUpdateAnimBg="0"/>
      <p:bldP spid="632837" grpId="0" autoUpdateAnimBg="0"/>
      <p:bldP spid="632838" grpId="0" autoUpdateAnimBg="0"/>
      <p:bldP spid="632839" grpId="0" autoUpdateAnimBg="0"/>
      <p:bldP spid="632840" grpId="0" autoUpdateAnimBg="0"/>
      <p:bldP spid="632841" grpId="0" autoUpdateAnimBg="0"/>
      <p:bldP spid="632842" grpId="0" autoUpdateAnimBg="0"/>
      <p:bldP spid="632843" grpId="0" autoUpdateAnimBg="0"/>
      <p:bldP spid="632844" grpId="0" autoUpdateAnimBg="0"/>
      <p:bldP spid="632845" grpId="0" autoUpdateAnimBg="0"/>
      <p:bldP spid="632846" grpId="0" autoUpdateAnimBg="0"/>
      <p:bldP spid="632847" grpId="0" autoUpdateAnimBg="0"/>
      <p:bldP spid="632848" grpId="0" autoUpdateAnimBg="0"/>
      <p:bldP spid="632849" grpId="0" autoUpdateAnimBg="0"/>
      <p:bldP spid="632850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Text Box 2"/>
          <p:cNvSpPr txBox="1">
            <a:spLocks noChangeArrowheads="1"/>
          </p:cNvSpPr>
          <p:nvPr/>
        </p:nvSpPr>
        <p:spPr bwMode="auto">
          <a:xfrm>
            <a:off x="244475" y="541338"/>
            <a:ext cx="65511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00"/>
                </a:solidFill>
                <a:latin typeface="+mn-lt"/>
                <a:ea typeface="+mn-ea"/>
              </a:rPr>
              <a:t>练习： </a:t>
            </a:r>
          </a:p>
        </p:txBody>
      </p:sp>
      <p:sp>
        <p:nvSpPr>
          <p:cNvPr id="634883" name="Text Box 3"/>
          <p:cNvSpPr txBox="1">
            <a:spLocks noChangeArrowheads="1"/>
          </p:cNvSpPr>
          <p:nvPr/>
        </p:nvSpPr>
        <p:spPr bwMode="auto">
          <a:xfrm>
            <a:off x="827088" y="476250"/>
            <a:ext cx="82089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kumimoji="0" lang="zh-CN" altLang="en-US" b="1">
                <a:solidFill>
                  <a:srgbClr val="FFFFFF"/>
                </a:solidFill>
                <a:latin typeface="+mn-lt"/>
                <a:ea typeface="+mn-ea"/>
              </a:rPr>
              <a:t>有一平行板空气电容器，每块极板面积均为</a:t>
            </a:r>
            <a:r>
              <a:rPr kumimoji="0" lang="en-US" altLang="zh-CN" i="1">
                <a:solidFill>
                  <a:srgbClr val="00FFFF"/>
                </a:solidFill>
                <a:latin typeface="+mn-lt"/>
                <a:ea typeface="+mn-ea"/>
              </a:rPr>
              <a:t>S</a:t>
            </a:r>
            <a:r>
              <a:rPr kumimoji="0" lang="zh-CN" altLang="en-US" b="1">
                <a:solidFill>
                  <a:srgbClr val="FFFFFF"/>
                </a:solidFill>
                <a:latin typeface="+mn-lt"/>
                <a:ea typeface="+mn-ea"/>
              </a:rPr>
              <a:t>，两板间距为</a:t>
            </a:r>
            <a:r>
              <a:rPr kumimoji="0" lang="en-GB" altLang="zh-CN" i="1">
                <a:solidFill>
                  <a:srgbClr val="00FFFF"/>
                </a:solidFill>
                <a:latin typeface="+mn-lt"/>
                <a:ea typeface="+mn-ea"/>
              </a:rPr>
              <a:t>d</a:t>
            </a:r>
            <a:r>
              <a:rPr kumimoji="0" lang="zh-CN" altLang="en-GB" b="1" i="1">
                <a:solidFill>
                  <a:srgbClr val="00FFFF"/>
                </a:solidFill>
                <a:latin typeface="+mn-lt"/>
                <a:ea typeface="+mn-ea"/>
              </a:rPr>
              <a:t>。</a:t>
            </a:r>
          </a:p>
          <a:p>
            <a:pPr algn="l" eaLnBrk="1" hangingPunct="1">
              <a:lnSpc>
                <a:spcPct val="125000"/>
              </a:lnSpc>
            </a:pPr>
            <a:r>
              <a:rPr kumimoji="0" lang="zh-CN" altLang="en-GB" b="1">
                <a:solidFill>
                  <a:srgbClr val="FFFFFF"/>
                </a:solidFill>
                <a:latin typeface="+mn-lt"/>
                <a:ea typeface="+mn-ea"/>
              </a:rPr>
              <a:t>今以厚度为</a:t>
            </a:r>
            <a:endParaRPr kumimoji="0" lang="zh-CN" altLang="en-US" b="1">
              <a:solidFill>
                <a:srgbClr val="FFFFFF"/>
              </a:solidFill>
              <a:latin typeface="+mn-lt"/>
              <a:ea typeface="+mn-ea"/>
            </a:endParaRPr>
          </a:p>
        </p:txBody>
      </p:sp>
      <p:graphicFrame>
        <p:nvGraphicFramePr>
          <p:cNvPr id="6348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464518"/>
              </p:ext>
            </p:extLst>
          </p:nvPr>
        </p:nvGraphicFramePr>
        <p:xfrm>
          <a:off x="2555875" y="1052513"/>
          <a:ext cx="15621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公式" r:id="rId3" imgW="561848" imgH="114198" progId="Equation.3">
                  <p:embed/>
                </p:oleObj>
              </mc:Choice>
              <mc:Fallback>
                <p:oleObj name="公式" r:id="rId3" imgW="561848" imgH="11419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1052513"/>
                        <a:ext cx="15621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885" name="Rectangle 5"/>
          <p:cNvSpPr>
            <a:spLocks noChangeArrowheads="1"/>
          </p:cNvSpPr>
          <p:nvPr/>
        </p:nvSpPr>
        <p:spPr bwMode="auto">
          <a:xfrm>
            <a:off x="4140200" y="1014413"/>
            <a:ext cx="3554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0" lang="zh-CN" altLang="en-GB" b="1">
                <a:solidFill>
                  <a:srgbClr val="FFFFFF"/>
                </a:solidFill>
                <a:latin typeface="+mn-lt"/>
                <a:ea typeface="+mn-ea"/>
              </a:rPr>
              <a:t>的铜板平行插入电容器。</a:t>
            </a:r>
            <a:endParaRPr kumimoji="0" lang="zh-CN" altLang="en-US" b="1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634886" name="Rectangle 6"/>
          <p:cNvSpPr>
            <a:spLocks noChangeArrowheads="1"/>
          </p:cNvSpPr>
          <p:nvPr/>
        </p:nvSpPr>
        <p:spPr bwMode="auto">
          <a:xfrm>
            <a:off x="5651500" y="1916113"/>
            <a:ext cx="2881313" cy="144462"/>
          </a:xfrm>
          <a:prstGeom prst="rect">
            <a:avLst/>
          </a:prstGeom>
          <a:gradFill rotWithShape="1">
            <a:gsLst>
              <a:gs pos="0">
                <a:srgbClr val="99CC00">
                  <a:gamma/>
                  <a:shade val="46275"/>
                  <a:invGamma/>
                  <a:alpha val="75999"/>
                </a:srgbClr>
              </a:gs>
              <a:gs pos="50000">
                <a:srgbClr val="99CC00">
                  <a:alpha val="77000"/>
                </a:srgbClr>
              </a:gs>
              <a:gs pos="100000">
                <a:srgbClr val="99CC00">
                  <a:gamma/>
                  <a:shade val="46275"/>
                  <a:invGamma/>
                  <a:alpha val="75999"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634887" name="Rectangle 7"/>
          <p:cNvSpPr>
            <a:spLocks noChangeArrowheads="1"/>
          </p:cNvSpPr>
          <p:nvPr/>
        </p:nvSpPr>
        <p:spPr bwMode="auto">
          <a:xfrm>
            <a:off x="5651500" y="3629025"/>
            <a:ext cx="2881313" cy="144463"/>
          </a:xfrm>
          <a:prstGeom prst="rect">
            <a:avLst/>
          </a:prstGeom>
          <a:gradFill rotWithShape="1">
            <a:gsLst>
              <a:gs pos="0">
                <a:srgbClr val="99CC00">
                  <a:gamma/>
                  <a:shade val="46275"/>
                  <a:invGamma/>
                  <a:alpha val="75999"/>
                </a:srgbClr>
              </a:gs>
              <a:gs pos="50000">
                <a:srgbClr val="99CC00">
                  <a:alpha val="77000"/>
                </a:srgbClr>
              </a:gs>
              <a:gs pos="100000">
                <a:srgbClr val="99CC00">
                  <a:gamma/>
                  <a:shade val="46275"/>
                  <a:invGamma/>
                  <a:alpha val="75999"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634888" name="Rectangle 8"/>
          <p:cNvSpPr>
            <a:spLocks noChangeArrowheads="1"/>
          </p:cNvSpPr>
          <p:nvPr/>
        </p:nvSpPr>
        <p:spPr bwMode="auto">
          <a:xfrm>
            <a:off x="5651500" y="2420938"/>
            <a:ext cx="2881313" cy="431800"/>
          </a:xfrm>
          <a:prstGeom prst="rect">
            <a:avLst/>
          </a:prstGeom>
          <a:gradFill rotWithShape="1">
            <a:gsLst>
              <a:gs pos="0">
                <a:srgbClr val="6C6C6C"/>
              </a:gs>
              <a:gs pos="50000">
                <a:srgbClr val="C0C0C0"/>
              </a:gs>
              <a:gs pos="100000">
                <a:srgbClr val="6C6C6C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63488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069722"/>
              </p:ext>
            </p:extLst>
          </p:nvPr>
        </p:nvGraphicFramePr>
        <p:xfrm>
          <a:off x="6948488" y="2420938"/>
          <a:ext cx="42862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公式" r:id="rId5" imgW="95165" imgH="95216" progId="Equation.3">
                  <p:embed/>
                </p:oleObj>
              </mc:Choice>
              <mc:Fallback>
                <p:oleObj name="公式" r:id="rId5" imgW="95165" imgH="952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2420938"/>
                        <a:ext cx="428625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890" name="Rectangle 10"/>
          <p:cNvSpPr>
            <a:spLocks noChangeArrowheads="1"/>
          </p:cNvSpPr>
          <p:nvPr/>
        </p:nvSpPr>
        <p:spPr bwMode="auto">
          <a:xfrm>
            <a:off x="228600" y="1589088"/>
            <a:ext cx="2687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00"/>
                </a:solidFill>
                <a:latin typeface="+mn-lt"/>
                <a:ea typeface="+mn-ea"/>
              </a:rPr>
              <a:t>求：</a:t>
            </a:r>
          </a:p>
        </p:txBody>
      </p:sp>
      <p:sp>
        <p:nvSpPr>
          <p:cNvPr id="634891" name="Rectangle 11"/>
          <p:cNvSpPr>
            <a:spLocks noChangeArrowheads="1"/>
          </p:cNvSpPr>
          <p:nvPr/>
        </p:nvSpPr>
        <p:spPr bwMode="auto">
          <a:xfrm>
            <a:off x="774700" y="1511300"/>
            <a:ext cx="48641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lang="en-US" altLang="zh-CN" b="1" dirty="0">
                <a:solidFill>
                  <a:srgbClr val="FFFFFF"/>
                </a:solidFill>
                <a:latin typeface="+mn-lt"/>
                <a:ea typeface="+mn-ea"/>
              </a:rPr>
              <a:t>(1) 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此时的电容。上下移动铜板 </a:t>
            </a:r>
          </a:p>
          <a:p>
            <a:pPr algn="l" eaLnBrk="1" hangingPunct="1">
              <a:lnSpc>
                <a:spcPct val="125000"/>
              </a:lnSpc>
            </a:pP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      对这一结果有无影响？</a:t>
            </a:r>
          </a:p>
        </p:txBody>
      </p:sp>
      <p:sp>
        <p:nvSpPr>
          <p:cNvPr id="634892" name="Rectangle 12"/>
          <p:cNvSpPr>
            <a:spLocks noChangeArrowheads="1"/>
          </p:cNvSpPr>
          <p:nvPr/>
        </p:nvSpPr>
        <p:spPr bwMode="auto">
          <a:xfrm>
            <a:off x="774700" y="2492375"/>
            <a:ext cx="430212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lang="en-US" altLang="zh-CN" b="1" dirty="0">
                <a:solidFill>
                  <a:srgbClr val="FFFFFF"/>
                </a:solidFill>
                <a:latin typeface="+mn-lt"/>
                <a:ea typeface="+mn-ea"/>
              </a:rPr>
              <a:t>(2) 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现使电容器充电到两极板的</a:t>
            </a:r>
          </a:p>
          <a:p>
            <a:pPr algn="l" eaLnBrk="1" hangingPunct="1">
              <a:lnSpc>
                <a:spcPct val="125000"/>
              </a:lnSpc>
            </a:pP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     电势差为</a:t>
            </a:r>
            <a:r>
              <a:rPr lang="en-US" altLang="zh-CN" i="1" dirty="0">
                <a:solidFill>
                  <a:srgbClr val="00FFFF"/>
                </a:solidFill>
                <a:latin typeface="+mn-lt"/>
                <a:ea typeface="+mn-ea"/>
              </a:rPr>
              <a:t>V</a:t>
            </a:r>
            <a:r>
              <a:rPr lang="en-US" altLang="zh-CN" b="1" baseline="-25000" dirty="0">
                <a:solidFill>
                  <a:srgbClr val="00FFFF"/>
                </a:solidFill>
                <a:latin typeface="+mn-lt"/>
                <a:ea typeface="+mn-ea"/>
              </a:rPr>
              <a:t>0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后与电源断开，         </a:t>
            </a:r>
          </a:p>
          <a:p>
            <a:pPr algn="l" eaLnBrk="1" hangingPunct="1">
              <a:lnSpc>
                <a:spcPct val="125000"/>
              </a:lnSpc>
            </a:pP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     再把铜板从电容器中缓慢抽 </a:t>
            </a:r>
            <a:endParaRPr lang="en-US" altLang="zh-CN" b="1" dirty="0">
              <a:solidFill>
                <a:srgbClr val="FFFFFF"/>
              </a:solidFill>
              <a:latin typeface="+mn-lt"/>
              <a:ea typeface="+mn-ea"/>
            </a:endParaRPr>
          </a:p>
          <a:p>
            <a:pPr algn="l" eaLnBrk="1" hangingPunct="1">
              <a:lnSpc>
                <a:spcPct val="125000"/>
              </a:lnSpc>
            </a:pPr>
            <a:r>
              <a:rPr lang="en-US" altLang="zh-CN" b="1" dirty="0">
                <a:solidFill>
                  <a:srgbClr val="FFFFFF"/>
                </a:solidFill>
                <a:latin typeface="+mn-lt"/>
                <a:ea typeface="+mn-ea"/>
              </a:rPr>
              <a:t>     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出，需要作多少功？</a:t>
            </a:r>
          </a:p>
        </p:txBody>
      </p:sp>
      <p:sp>
        <p:nvSpPr>
          <p:cNvPr id="634893" name="Rectangle 13"/>
          <p:cNvSpPr>
            <a:spLocks noChangeArrowheads="1"/>
          </p:cNvSpPr>
          <p:nvPr/>
        </p:nvSpPr>
        <p:spPr bwMode="auto">
          <a:xfrm>
            <a:off x="755650" y="4437063"/>
            <a:ext cx="79432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25000"/>
              </a:lnSpc>
            </a:pPr>
            <a:r>
              <a:rPr lang="en-US" altLang="zh-CN" b="1">
                <a:solidFill>
                  <a:srgbClr val="FFFFFF"/>
                </a:solidFill>
                <a:latin typeface="+mn-lt"/>
                <a:ea typeface="+mn-ea"/>
              </a:rPr>
              <a:t>(3) 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如果插入的是一块同样厚度的相对介电常数为</a:t>
            </a:r>
            <a:r>
              <a:rPr lang="en-US" altLang="zh-CN" b="1" i="1">
                <a:solidFill>
                  <a:srgbClr val="00FFFF"/>
                </a:solidFill>
                <a:latin typeface="+mn-lt"/>
                <a:ea typeface="+mn-ea"/>
              </a:rPr>
              <a:t>ε</a:t>
            </a:r>
            <a:r>
              <a:rPr lang="en-GB" altLang="zh-CN" b="1" i="1" baseline="-25000">
                <a:solidFill>
                  <a:srgbClr val="00FFFF"/>
                </a:solidFill>
                <a:latin typeface="+mn-lt"/>
                <a:ea typeface="+mn-ea"/>
              </a:rPr>
              <a:t>r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的均匀</a:t>
            </a:r>
          </a:p>
          <a:p>
            <a:pPr algn="l" eaLnBrk="1" hangingPunct="1">
              <a:lnSpc>
                <a:spcPct val="125000"/>
              </a:lnSpc>
            </a:pP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      电介质，以上结果如何？</a:t>
            </a:r>
          </a:p>
        </p:txBody>
      </p:sp>
      <p:sp>
        <p:nvSpPr>
          <p:cNvPr id="634894" name="Line 14"/>
          <p:cNvSpPr>
            <a:spLocks noChangeShapeType="1"/>
          </p:cNvSpPr>
          <p:nvPr/>
        </p:nvSpPr>
        <p:spPr bwMode="auto">
          <a:xfrm>
            <a:off x="7740650" y="2060575"/>
            <a:ext cx="0" cy="3603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lt"/>
              <a:ea typeface="+mn-ea"/>
            </a:endParaRPr>
          </a:p>
        </p:txBody>
      </p:sp>
      <p:sp>
        <p:nvSpPr>
          <p:cNvPr id="634895" name="Text Box 15"/>
          <p:cNvSpPr txBox="1">
            <a:spLocks noChangeArrowheads="1"/>
          </p:cNvSpPr>
          <p:nvPr/>
        </p:nvSpPr>
        <p:spPr bwMode="auto">
          <a:xfrm>
            <a:off x="7885113" y="1993900"/>
            <a:ext cx="2696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kumimoji="0" lang="en-GB" altLang="zh-CN" i="1">
                <a:solidFill>
                  <a:srgbClr val="FFFFFF"/>
                </a:solidFill>
                <a:latin typeface="+mn-lt"/>
                <a:ea typeface="+mn-ea"/>
              </a:rPr>
              <a:t>t</a:t>
            </a:r>
            <a:endParaRPr kumimoji="0" lang="en-US" altLang="zh-CN" i="1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634896" name="Line 16"/>
          <p:cNvSpPr>
            <a:spLocks noChangeShapeType="1"/>
          </p:cNvSpPr>
          <p:nvPr/>
        </p:nvSpPr>
        <p:spPr bwMode="auto">
          <a:xfrm>
            <a:off x="7740650" y="2852738"/>
            <a:ext cx="0" cy="7921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lt"/>
              <a:ea typeface="+mn-ea"/>
            </a:endParaRPr>
          </a:p>
        </p:txBody>
      </p:sp>
      <p:graphicFrame>
        <p:nvGraphicFramePr>
          <p:cNvPr id="63489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157871"/>
              </p:ext>
            </p:extLst>
          </p:nvPr>
        </p:nvGraphicFramePr>
        <p:xfrm>
          <a:off x="7877175" y="3076575"/>
          <a:ext cx="11588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公式" r:id="rId7" imgW="495469" imgH="95216" progId="Equation.3">
                  <p:embed/>
                </p:oleObj>
              </mc:Choice>
              <mc:Fallback>
                <p:oleObj name="公式" r:id="rId7" imgW="495469" imgH="952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7175" y="3076575"/>
                        <a:ext cx="115887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3860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4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34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34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34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34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34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1000"/>
                                        <p:tgtEl>
                                          <p:spTgt spid="634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5" dur="1000"/>
                                        <p:tgtEl>
                                          <p:spTgt spid="634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4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38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34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42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38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34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176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38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34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34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34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34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34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882" grpId="0"/>
      <p:bldP spid="634883" grpId="0"/>
      <p:bldP spid="634885" grpId="0"/>
      <p:bldP spid="634888" grpId="0" animBg="1"/>
      <p:bldP spid="634890" grpId="0"/>
      <p:bldP spid="634891" grpId="0"/>
      <p:bldP spid="634892" grpId="0"/>
      <p:bldP spid="634893" grpId="0"/>
      <p:bldP spid="634894" grpId="0" animBg="1"/>
      <p:bldP spid="634895" grpId="0"/>
      <p:bldP spid="63489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60648"/>
            <a:ext cx="6119976" cy="63813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4435"/>
            <a:ext cx="9144000" cy="440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074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201241117321815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011" y="0"/>
            <a:ext cx="9276523" cy="695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235" name="WordArt 3"/>
          <p:cNvSpPr>
            <a:spLocks noChangeArrowheads="1" noChangeShapeType="1" noTextEdit="1"/>
          </p:cNvSpPr>
          <p:nvPr/>
        </p:nvSpPr>
        <p:spPr bwMode="auto">
          <a:xfrm>
            <a:off x="827583" y="1895646"/>
            <a:ext cx="7920037" cy="10985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4400" b="1" i="1" kern="10" dirty="0">
                <a:solidFill>
                  <a:srgbClr val="FF0000"/>
                </a:solidFill>
                <a:effectLst>
                  <a:outerShdw dist="35921" dir="2700000" algn="ctr" rotWithShape="0">
                    <a:srgbClr val="808080"/>
                  </a:outerShdw>
                </a:effectLst>
                <a:cs typeface="Arial" panose="020B0604020202020204" pitchFamily="34" charset="0"/>
              </a:rPr>
              <a:t>University Physics</a:t>
            </a:r>
            <a:endParaRPr lang="zh-CN" altLang="en-US" sz="4400" b="1" i="1" kern="10" dirty="0">
              <a:solidFill>
                <a:srgbClr val="FF0000"/>
              </a:solidFill>
              <a:effectLst>
                <a:outerShdw dist="35921" dir="2700000" algn="ctr" rotWithShape="0">
                  <a:srgbClr val="808080"/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223236" name="Text Box 4"/>
          <p:cNvSpPr txBox="1">
            <a:spLocks noChangeArrowheads="1"/>
          </p:cNvSpPr>
          <p:nvPr/>
        </p:nvSpPr>
        <p:spPr bwMode="auto">
          <a:xfrm>
            <a:off x="1434802" y="3894223"/>
            <a:ext cx="6705600" cy="1951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150000"/>
              </a:lnSpc>
              <a:defRPr/>
            </a:pPr>
            <a:r>
              <a:rPr kumimoji="1"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Xi’an  </a:t>
            </a:r>
            <a:r>
              <a:rPr kumimoji="1" lang="en-US" altLang="zh-CN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Jiaotong</a:t>
            </a:r>
            <a:r>
              <a:rPr kumimoji="1"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 University</a:t>
            </a:r>
          </a:p>
          <a:p>
            <a:pPr algn="ctr" eaLnBrk="1" hangingPunct="1">
              <a:lnSpc>
                <a:spcPct val="150000"/>
              </a:lnSpc>
              <a:defRPr/>
            </a:pPr>
            <a:r>
              <a:rPr kumimoji="1" lang="en-US" altLang="zh-CN" sz="28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华文仿宋" pitchFamily="2" charset="-122"/>
              </a:rPr>
              <a:t>Chenwei</a:t>
            </a:r>
            <a:r>
              <a:rPr kumimoji="1"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华文仿宋" pitchFamily="2" charset="-122"/>
              </a:rPr>
              <a:t> Jiang</a:t>
            </a:r>
          </a:p>
          <a:p>
            <a:pPr algn="ctr" eaLnBrk="1" hangingPunct="1">
              <a:lnSpc>
                <a:spcPct val="150000"/>
              </a:lnSpc>
              <a:defRPr/>
            </a:pPr>
            <a:r>
              <a:rPr kumimoji="1" lang="en-US" altLang="zh-CN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华文仿宋" pitchFamily="2" charset="-122"/>
              </a:rPr>
              <a:t>05 / 16 / 2023 </a:t>
            </a:r>
          </a:p>
        </p:txBody>
      </p:sp>
    </p:spTree>
    <p:extLst>
      <p:ext uri="{BB962C8B-B14F-4D97-AF65-F5344CB8AC3E}">
        <p14:creationId xmlns:p14="http://schemas.microsoft.com/office/powerpoint/2010/main" val="300516163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" presetClass="entr" presetSubtype="16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223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35" grpId="0"/>
      <p:bldP spid="223236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75" name="Text Box 19"/>
          <p:cNvSpPr txBox="1">
            <a:spLocks noChangeArrowheads="1"/>
          </p:cNvSpPr>
          <p:nvPr/>
        </p:nvSpPr>
        <p:spPr bwMode="auto">
          <a:xfrm>
            <a:off x="250825" y="562570"/>
            <a:ext cx="8610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宋体"/>
              </a:rPr>
              <a:t>第</a:t>
            </a:r>
            <a:r>
              <a:rPr lang="en-US" altLang="zh-CN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宋体"/>
              </a:rPr>
              <a:t>9</a:t>
            </a:r>
            <a:r>
              <a:rPr lang="zh-CN" altLang="en-US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/>
                <a:ea typeface="宋体"/>
              </a:rPr>
              <a:t>章 恒定磁场</a:t>
            </a:r>
          </a:p>
        </p:txBody>
      </p:sp>
      <p:pic>
        <p:nvPicPr>
          <p:cNvPr id="6147" name="Picture 20" descr="cx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499195"/>
            <a:ext cx="5111750" cy="275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Rectangle 21"/>
          <p:cNvSpPr>
            <a:spLocks noChangeArrowheads="1"/>
          </p:cNvSpPr>
          <p:nvPr/>
        </p:nvSpPr>
        <p:spPr bwMode="auto">
          <a:xfrm>
            <a:off x="1116013" y="4747220"/>
            <a:ext cx="7488237" cy="1562100"/>
          </a:xfrm>
          <a:prstGeom prst="rect">
            <a:avLst/>
          </a:prstGeom>
          <a:solidFill>
            <a:srgbClr val="33CCCC">
              <a:alpha val="10196"/>
            </a:srgbClr>
          </a:solidFill>
          <a:ln w="9525">
            <a:solidFill>
              <a:srgbClr val="808080">
                <a:alpha val="39999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b="1">
                <a:solidFill>
                  <a:srgbClr val="FFFFFF"/>
                </a:solidFill>
                <a:latin typeface="Times New Roman"/>
                <a:ea typeface="宋体"/>
              </a:rPr>
              <a:t>    </a:t>
            </a:r>
            <a:r>
              <a:rPr kumimoji="0" lang="zh-CN" altLang="en-US" b="1">
                <a:solidFill>
                  <a:srgbClr val="FFFFFF"/>
                </a:solidFill>
                <a:latin typeface="Times New Roman"/>
                <a:ea typeface="宋体"/>
              </a:rPr>
              <a:t>磁悬浮列车以电磁力将列车浮起，使列车在高速行驶中始终与轨道保持</a:t>
            </a:r>
            <a:r>
              <a:rPr kumimoji="0" lang="en-US" altLang="zh-CN" b="1">
                <a:solidFill>
                  <a:srgbClr val="FFFFFF"/>
                </a:solidFill>
                <a:latin typeface="Times New Roman"/>
                <a:ea typeface="宋体"/>
              </a:rPr>
              <a:t>1</a:t>
            </a:r>
            <a:r>
              <a:rPr kumimoji="0" lang="zh-CN" altLang="en-US" b="1">
                <a:solidFill>
                  <a:srgbClr val="FFFFFF"/>
                </a:solidFill>
                <a:latin typeface="Times New Roman"/>
                <a:ea typeface="宋体"/>
              </a:rPr>
              <a:t>厘米左右的距离，由于避免了与轨道的直接接触，行驶速度也大大提高，可达到</a:t>
            </a:r>
            <a:r>
              <a:rPr kumimoji="0" lang="en-US" altLang="zh-CN" b="1">
                <a:solidFill>
                  <a:srgbClr val="00FFFF"/>
                </a:solidFill>
                <a:latin typeface="Times New Roman"/>
                <a:ea typeface="宋体"/>
              </a:rPr>
              <a:t>550km/h</a:t>
            </a:r>
            <a:r>
              <a:rPr kumimoji="0" lang="zh-CN" altLang="en-US" b="1">
                <a:solidFill>
                  <a:srgbClr val="FFFFFF"/>
                </a:solidFill>
                <a:latin typeface="Times New Roman"/>
                <a:ea typeface="宋体"/>
              </a:rPr>
              <a:t>或更高。</a:t>
            </a:r>
          </a:p>
        </p:txBody>
      </p:sp>
    </p:spTree>
    <p:extLst>
      <p:ext uri="{BB962C8B-B14F-4D97-AF65-F5344CB8AC3E}">
        <p14:creationId xmlns:p14="http://schemas.microsoft.com/office/powerpoint/2010/main" val="1343658712"/>
      </p:ext>
    </p:extLst>
  </p:cSld>
  <p:clrMapOvr>
    <a:masterClrMapping/>
  </p:clrMapOvr>
  <p:transition spd="slow"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586" name="Rectangle 2"/>
          <p:cNvSpPr>
            <a:spLocks noChangeArrowheads="1"/>
          </p:cNvSpPr>
          <p:nvPr/>
        </p:nvSpPr>
        <p:spPr bwMode="auto">
          <a:xfrm>
            <a:off x="3881438" y="989013"/>
            <a:ext cx="4357687" cy="2590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15587" name="AutoShape 3"/>
          <p:cNvSpPr>
            <a:spLocks noChangeArrowheads="1"/>
          </p:cNvSpPr>
          <p:nvPr/>
        </p:nvSpPr>
        <p:spPr bwMode="auto">
          <a:xfrm>
            <a:off x="3851275" y="836613"/>
            <a:ext cx="4648200" cy="2895600"/>
          </a:xfrm>
          <a:prstGeom prst="bevel">
            <a:avLst>
              <a:gd name="adj" fmla="val 3102"/>
            </a:avLst>
          </a:prstGeom>
          <a:solidFill>
            <a:srgbClr val="003366"/>
          </a:solidFill>
          <a:ln w="9525">
            <a:solidFill>
              <a:srgbClr val="996633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048125" y="2446338"/>
            <a:ext cx="1576388" cy="304800"/>
            <a:chOff x="489" y="1680"/>
            <a:chExt cx="1239" cy="192"/>
          </a:xfrm>
        </p:grpSpPr>
        <p:sp>
          <p:nvSpPr>
            <p:cNvPr id="18446" name="Rectangle 5"/>
            <p:cNvSpPr>
              <a:spLocks noChangeArrowheads="1"/>
            </p:cNvSpPr>
            <p:nvPr/>
          </p:nvSpPr>
          <p:spPr bwMode="auto">
            <a:xfrm>
              <a:off x="1104" y="1680"/>
              <a:ext cx="624" cy="192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18447" name="Rectangle 6"/>
            <p:cNvSpPr>
              <a:spLocks noChangeArrowheads="1"/>
            </p:cNvSpPr>
            <p:nvPr/>
          </p:nvSpPr>
          <p:spPr bwMode="auto">
            <a:xfrm>
              <a:off x="489" y="1680"/>
              <a:ext cx="624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6510338" y="2446338"/>
            <a:ext cx="1576387" cy="304800"/>
            <a:chOff x="489" y="1680"/>
            <a:chExt cx="1239" cy="192"/>
          </a:xfrm>
        </p:grpSpPr>
        <p:sp>
          <p:nvSpPr>
            <p:cNvPr id="18444" name="Rectangle 8"/>
            <p:cNvSpPr>
              <a:spLocks noChangeArrowheads="1"/>
            </p:cNvSpPr>
            <p:nvPr/>
          </p:nvSpPr>
          <p:spPr bwMode="auto">
            <a:xfrm>
              <a:off x="1104" y="1680"/>
              <a:ext cx="624" cy="192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18445" name="Rectangle 9"/>
            <p:cNvSpPr>
              <a:spLocks noChangeArrowheads="1"/>
            </p:cNvSpPr>
            <p:nvPr/>
          </p:nvSpPr>
          <p:spPr bwMode="auto">
            <a:xfrm>
              <a:off x="489" y="1680"/>
              <a:ext cx="624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</p:grpSp>
      <p:sp>
        <p:nvSpPr>
          <p:cNvPr id="2115594" name="Oval 10"/>
          <p:cNvSpPr>
            <a:spLocks noChangeArrowheads="1"/>
          </p:cNvSpPr>
          <p:nvPr/>
        </p:nvSpPr>
        <p:spPr bwMode="auto">
          <a:xfrm>
            <a:off x="5800725" y="1988840"/>
            <a:ext cx="609600" cy="1228031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solidFill>
                  <a:srgbClr val="FFFFFF"/>
                </a:solidFill>
                <a:latin typeface="Times New Roman" panose="02020603050405020304" pitchFamily="18" charset="0"/>
              </a:rPr>
              <a:t>Field</a:t>
            </a:r>
          </a:p>
        </p:txBody>
      </p:sp>
      <p:sp>
        <p:nvSpPr>
          <p:cNvPr id="2115595" name="Rectangle 11"/>
          <p:cNvSpPr>
            <a:spLocks noChangeArrowheads="1"/>
          </p:cNvSpPr>
          <p:nvPr/>
        </p:nvSpPr>
        <p:spPr bwMode="auto">
          <a:xfrm>
            <a:off x="3730625" y="1000125"/>
            <a:ext cx="4608513" cy="76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r>
              <a:rPr kumimoji="1" lang="zh-CN" altLang="en-US" sz="2800" dirty="0">
                <a:solidFill>
                  <a:srgbClr val="FFCC00"/>
                </a:solidFill>
                <a:latin typeface="仿宋_GB2312" pitchFamily="49" charset="-122"/>
                <a:ea typeface="仿宋_GB2312" pitchFamily="49" charset="-122"/>
              </a:rPr>
              <a:t>磁现象</a:t>
            </a:r>
            <a:r>
              <a:rPr kumimoji="1" lang="en-US" altLang="zh-CN" sz="2400" b="1" dirty="0">
                <a:solidFill>
                  <a:srgbClr val="FFCC00"/>
                </a:solidFill>
                <a:latin typeface="Times New Roman" panose="02020603050405020304" pitchFamily="18" charset="0"/>
              </a:rPr>
              <a:t>(Ⅰ)</a:t>
            </a:r>
            <a:r>
              <a:rPr kumimoji="1"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 </a:t>
            </a:r>
          </a:p>
          <a:p>
            <a:pPr algn="ctr" eaLnBrk="1" hangingPunct="1">
              <a:lnSpc>
                <a:spcPct val="85000"/>
              </a:lnSpc>
            </a:pPr>
            <a:r>
              <a:rPr kumimoji="1" lang="en-US" altLang="zh-CN" sz="2400" b="1" dirty="0">
                <a:solidFill>
                  <a:srgbClr val="00CC99">
                    <a:lumMod val="60000"/>
                    <a:lumOff val="40000"/>
                  </a:srgbClr>
                </a:solidFill>
                <a:latin typeface="Times New Roman" panose="02020603050405020304" pitchFamily="18" charset="0"/>
              </a:rPr>
              <a:t>Magnet </a:t>
            </a:r>
            <a:r>
              <a:rPr kumimoji="1" lang="en-US" altLang="zh-CN" sz="2400" b="1" dirty="0">
                <a:solidFill>
                  <a:srgbClr val="00CC99">
                    <a:lumMod val="60000"/>
                    <a:lumOff val="40000"/>
                  </a:srgbClr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</a:t>
            </a:r>
            <a:r>
              <a:rPr kumimoji="1" lang="en-US" altLang="zh-CN" sz="2400" b="1" dirty="0">
                <a:solidFill>
                  <a:srgbClr val="00CC99">
                    <a:lumMod val="60000"/>
                    <a:lumOff val="40000"/>
                  </a:srgbClr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400" b="1" dirty="0">
                <a:solidFill>
                  <a:srgbClr val="00CC99">
                    <a:lumMod val="60000"/>
                    <a:lumOff val="40000"/>
                  </a:srgbClr>
                </a:solidFill>
                <a:latin typeface="Times New Roman" panose="02020603050405020304" pitchFamily="18" charset="0"/>
              </a:rPr>
              <a:t>Magnet</a:t>
            </a:r>
          </a:p>
        </p:txBody>
      </p:sp>
      <p:sp>
        <p:nvSpPr>
          <p:cNvPr id="2115596" name="Rectangle 12"/>
          <p:cNvSpPr>
            <a:spLocks noChangeArrowheads="1"/>
          </p:cNvSpPr>
          <p:nvPr/>
        </p:nvSpPr>
        <p:spPr bwMode="auto">
          <a:xfrm>
            <a:off x="323850" y="1484313"/>
            <a:ext cx="38163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kumimoji="1" lang="en-US" altLang="zh-CN" sz="2400" b="1" dirty="0">
                <a:solidFill>
                  <a:srgbClr val="FFCC00"/>
                </a:solidFill>
                <a:latin typeface="宋体" panose="02010600030101010101" pitchFamily="2" charset="-122"/>
              </a:rPr>
              <a:t>Ⅰ.</a:t>
            </a:r>
            <a:r>
              <a:rPr kumimoji="1" lang="zh-CN" altLang="en-US" sz="2400" b="1" dirty="0">
                <a:solidFill>
                  <a:srgbClr val="00FF00"/>
                </a:solidFill>
                <a:latin typeface="Times New Roman" panose="02020603050405020304" pitchFamily="18" charset="0"/>
                <a:ea typeface="仿宋_GB2312" pitchFamily="49" charset="-122"/>
              </a:rPr>
              <a:t>磁体   </a:t>
            </a:r>
            <a:r>
              <a:rPr kumimoji="1" lang="zh-CN" altLang="en-US" sz="2400" b="1" dirty="0">
                <a:solidFill>
                  <a:srgbClr val="00CC99">
                    <a:lumMod val="60000"/>
                    <a:lumOff val="40000"/>
                  </a:srgbClr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kumimoji="1"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kumimoji="1" lang="zh-CN" altLang="en-US" sz="2400" b="1" dirty="0">
                <a:solidFill>
                  <a:srgbClr val="00FF00"/>
                </a:solidFill>
                <a:latin typeface="Times New Roman" panose="02020603050405020304" pitchFamily="18" charset="0"/>
                <a:ea typeface="仿宋_GB2312" pitchFamily="49" charset="-122"/>
              </a:rPr>
              <a:t>磁场</a:t>
            </a:r>
          </a:p>
        </p:txBody>
      </p:sp>
      <p:sp>
        <p:nvSpPr>
          <p:cNvPr id="2115597" name="Rectangle 13"/>
          <p:cNvSpPr>
            <a:spLocks noChangeArrowheads="1"/>
          </p:cNvSpPr>
          <p:nvPr/>
        </p:nvSpPr>
        <p:spPr bwMode="auto">
          <a:xfrm>
            <a:off x="395288" y="960438"/>
            <a:ext cx="1800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磁现象</a:t>
            </a:r>
          </a:p>
        </p:txBody>
      </p:sp>
      <p:sp>
        <p:nvSpPr>
          <p:cNvPr id="2115598" name="Line 14"/>
          <p:cNvSpPr>
            <a:spLocks noChangeShapeType="1"/>
          </p:cNvSpPr>
          <p:nvPr/>
        </p:nvSpPr>
        <p:spPr bwMode="auto">
          <a:xfrm flipH="1">
            <a:off x="1692275" y="1901825"/>
            <a:ext cx="287338" cy="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15599" name="Rectangle 15"/>
          <p:cNvSpPr>
            <a:spLocks noChangeArrowheads="1"/>
          </p:cNvSpPr>
          <p:nvPr/>
        </p:nvSpPr>
        <p:spPr bwMode="auto">
          <a:xfrm>
            <a:off x="141288" y="287338"/>
            <a:ext cx="85693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defRPr/>
            </a:pPr>
            <a:r>
              <a:rPr kumimoji="1" lang="en-US" altLang="zh-CN" sz="3600" b="1" dirty="0">
                <a:solidFill>
                  <a:srgbClr val="00CC99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mudger LET" pitchFamily="2" charset="0"/>
                <a:ea typeface="隶书" pitchFamily="49" charset="-122"/>
                <a:cs typeface="Times New Roman" pitchFamily="18" charset="0"/>
              </a:rPr>
              <a:t>Chapter 9    THE MAGNETIC FIELD</a:t>
            </a:r>
          </a:p>
        </p:txBody>
      </p:sp>
    </p:spTree>
    <p:extLst>
      <p:ext uri="{BB962C8B-B14F-4D97-AF65-F5344CB8AC3E}">
        <p14:creationId xmlns:p14="http://schemas.microsoft.com/office/powerpoint/2010/main" val="108331793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15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15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15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115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15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115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115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5586" grpId="0" animBg="1"/>
      <p:bldP spid="2115587" grpId="0" animBg="1"/>
      <p:bldP spid="2115594" grpId="0" animBg="1" autoUpdateAnimBg="0"/>
      <p:bldP spid="2115595" grpId="0" autoUpdateAnimBg="0"/>
      <p:bldP spid="2115596" grpId="0" autoUpdateAnimBg="0"/>
      <p:bldP spid="2115597" grpId="0" autoUpdateAnimBg="0"/>
      <p:bldP spid="211559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AutoShape 2"/>
          <p:cNvSpPr>
            <a:spLocks noChangeArrowheads="1"/>
          </p:cNvSpPr>
          <p:nvPr/>
        </p:nvSpPr>
        <p:spPr bwMode="auto">
          <a:xfrm>
            <a:off x="3811588" y="836613"/>
            <a:ext cx="4648200" cy="2895600"/>
          </a:xfrm>
          <a:prstGeom prst="bevel">
            <a:avLst>
              <a:gd name="adj" fmla="val 3102"/>
            </a:avLst>
          </a:prstGeom>
          <a:solidFill>
            <a:srgbClr val="003366"/>
          </a:solidFill>
          <a:ln w="9525">
            <a:solidFill>
              <a:srgbClr val="996633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16611" name="Rectangle 3"/>
          <p:cNvSpPr>
            <a:spLocks noChangeArrowheads="1"/>
          </p:cNvSpPr>
          <p:nvPr/>
        </p:nvSpPr>
        <p:spPr bwMode="auto">
          <a:xfrm>
            <a:off x="3898900" y="879475"/>
            <a:ext cx="45085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800" dirty="0">
                <a:solidFill>
                  <a:srgbClr val="FFCC00"/>
                </a:solidFill>
                <a:latin typeface="仿宋_GB2312" pitchFamily="49" charset="-122"/>
                <a:ea typeface="仿宋_GB2312" pitchFamily="49" charset="-122"/>
              </a:rPr>
              <a:t>磁现象</a:t>
            </a:r>
            <a:r>
              <a:rPr kumimoji="1" lang="en-US" altLang="zh-CN" sz="2400" b="1" dirty="0">
                <a:solidFill>
                  <a:srgbClr val="FFCC00"/>
                </a:solidFill>
                <a:latin typeface="Times New Roman" panose="02020603050405020304" pitchFamily="18" charset="0"/>
              </a:rPr>
              <a:t>(Ⅱ)</a:t>
            </a:r>
            <a:r>
              <a:rPr kumimoji="1"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 </a:t>
            </a:r>
          </a:p>
          <a:p>
            <a:pPr algn="ctr" eaLnBrk="1" hangingPunct="1">
              <a:lnSpc>
                <a:spcPct val="85000"/>
              </a:lnSpc>
            </a:pPr>
            <a:r>
              <a:rPr kumimoji="1" lang="en-US" altLang="zh-CN" sz="2400" b="1" dirty="0">
                <a:solidFill>
                  <a:srgbClr val="00CC99">
                    <a:lumMod val="60000"/>
                    <a:lumOff val="40000"/>
                  </a:srgbClr>
                </a:solidFill>
                <a:latin typeface="Times New Roman" panose="02020603050405020304" pitchFamily="18" charset="0"/>
              </a:rPr>
              <a:t>Current </a:t>
            </a:r>
            <a:r>
              <a:rPr kumimoji="1" lang="en-US" altLang="zh-CN" sz="2400" b="1" dirty="0">
                <a:solidFill>
                  <a:srgbClr val="00CC99">
                    <a:lumMod val="60000"/>
                    <a:lumOff val="40000"/>
                  </a:srgbClr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 </a:t>
            </a:r>
            <a:r>
              <a:rPr kumimoji="1" lang="en-US" altLang="zh-CN" sz="2400" b="1" dirty="0">
                <a:solidFill>
                  <a:srgbClr val="00CC99">
                    <a:lumMod val="60000"/>
                    <a:lumOff val="40000"/>
                  </a:srgbClr>
                </a:solidFill>
                <a:latin typeface="Times New Roman" panose="02020603050405020304" pitchFamily="18" charset="0"/>
              </a:rPr>
              <a:t>Magnet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840413" y="2755900"/>
            <a:ext cx="533400" cy="519113"/>
            <a:chOff x="2238" y="3072"/>
            <a:chExt cx="336" cy="327"/>
          </a:xfrm>
        </p:grpSpPr>
        <p:sp>
          <p:nvSpPr>
            <p:cNvPr id="19481" name="Oval 5"/>
            <p:cNvSpPr>
              <a:spLocks noChangeArrowheads="1"/>
            </p:cNvSpPr>
            <p:nvPr/>
          </p:nvSpPr>
          <p:spPr bwMode="auto">
            <a:xfrm>
              <a:off x="2361" y="3246"/>
              <a:ext cx="96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482" name="AutoShape 6"/>
            <p:cNvSpPr>
              <a:spLocks noChangeArrowheads="1"/>
            </p:cNvSpPr>
            <p:nvPr/>
          </p:nvSpPr>
          <p:spPr bwMode="auto">
            <a:xfrm>
              <a:off x="2238" y="3207"/>
              <a:ext cx="336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0 w 21600"/>
                <a:gd name="T25" fmla="*/ 3150 h 21600"/>
                <a:gd name="T26" fmla="*/ 18450 w 21600"/>
                <a:gd name="T27" fmla="*/ 1845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7136" y="10800"/>
                  </a:moveTo>
                  <a:cubicBezTo>
                    <a:pt x="7136" y="12824"/>
                    <a:pt x="8776" y="14464"/>
                    <a:pt x="10800" y="14464"/>
                  </a:cubicBezTo>
                  <a:cubicBezTo>
                    <a:pt x="12824" y="14464"/>
                    <a:pt x="14464" y="12824"/>
                    <a:pt x="14464" y="10800"/>
                  </a:cubicBezTo>
                  <a:cubicBezTo>
                    <a:pt x="14464" y="8776"/>
                    <a:pt x="12824" y="7136"/>
                    <a:pt x="10800" y="7136"/>
                  </a:cubicBezTo>
                  <a:cubicBezTo>
                    <a:pt x="8776" y="7136"/>
                    <a:pt x="7136" y="8776"/>
                    <a:pt x="7136" y="10800"/>
                  </a:cubicBez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483" name="Line 7"/>
            <p:cNvSpPr>
              <a:spLocks noChangeShapeType="1"/>
            </p:cNvSpPr>
            <p:nvPr/>
          </p:nvSpPr>
          <p:spPr bwMode="auto">
            <a:xfrm>
              <a:off x="2400" y="3072"/>
              <a:ext cx="0" cy="24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 rot="31499">
            <a:off x="5386388" y="2717800"/>
            <a:ext cx="1397000" cy="176213"/>
            <a:chOff x="3166" y="3108"/>
            <a:chExt cx="924" cy="156"/>
          </a:xfrm>
        </p:grpSpPr>
        <p:sp>
          <p:nvSpPr>
            <p:cNvPr id="19478" name="AutoShape 9"/>
            <p:cNvSpPr>
              <a:spLocks noChangeAspect="1" noChangeArrowheads="1"/>
            </p:cNvSpPr>
            <p:nvPr/>
          </p:nvSpPr>
          <p:spPr bwMode="auto">
            <a:xfrm rot="5400000">
              <a:off x="3782" y="2955"/>
              <a:ext cx="154" cy="463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479" name="AutoShape 10"/>
            <p:cNvSpPr>
              <a:spLocks noChangeAspect="1" noChangeArrowheads="1"/>
            </p:cNvSpPr>
            <p:nvPr/>
          </p:nvSpPr>
          <p:spPr bwMode="auto">
            <a:xfrm rot="-5400000">
              <a:off x="3321" y="2953"/>
              <a:ext cx="154" cy="46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480" name="Oval 11"/>
            <p:cNvSpPr>
              <a:spLocks noChangeArrowheads="1"/>
            </p:cNvSpPr>
            <p:nvPr/>
          </p:nvSpPr>
          <p:spPr bwMode="auto">
            <a:xfrm>
              <a:off x="3609" y="3159"/>
              <a:ext cx="48" cy="4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 rot="-2957032">
            <a:off x="5367338" y="2714625"/>
            <a:ext cx="1431925" cy="212725"/>
            <a:chOff x="3166" y="3108"/>
            <a:chExt cx="924" cy="156"/>
          </a:xfrm>
        </p:grpSpPr>
        <p:sp>
          <p:nvSpPr>
            <p:cNvPr id="19475" name="AutoShape 13"/>
            <p:cNvSpPr>
              <a:spLocks noChangeAspect="1" noChangeArrowheads="1"/>
            </p:cNvSpPr>
            <p:nvPr/>
          </p:nvSpPr>
          <p:spPr bwMode="auto">
            <a:xfrm rot="5400000">
              <a:off x="3782" y="2955"/>
              <a:ext cx="154" cy="463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476" name="AutoShape 14"/>
            <p:cNvSpPr>
              <a:spLocks noChangeAspect="1" noChangeArrowheads="1"/>
            </p:cNvSpPr>
            <p:nvPr/>
          </p:nvSpPr>
          <p:spPr bwMode="auto">
            <a:xfrm rot="-5400000">
              <a:off x="3321" y="2953"/>
              <a:ext cx="154" cy="46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477" name="Oval 15"/>
            <p:cNvSpPr>
              <a:spLocks noChangeArrowheads="1"/>
            </p:cNvSpPr>
            <p:nvPr/>
          </p:nvSpPr>
          <p:spPr bwMode="auto">
            <a:xfrm>
              <a:off x="3609" y="3159"/>
              <a:ext cx="48" cy="4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3963988" y="1547813"/>
            <a:ext cx="4343400" cy="850900"/>
            <a:chOff x="2312" y="2400"/>
            <a:chExt cx="3256" cy="536"/>
          </a:xfrm>
        </p:grpSpPr>
        <p:sp>
          <p:nvSpPr>
            <p:cNvPr id="19472" name="Line 17"/>
            <p:cNvSpPr>
              <a:spLocks noChangeShapeType="1"/>
            </p:cNvSpPr>
            <p:nvPr/>
          </p:nvSpPr>
          <p:spPr bwMode="auto">
            <a:xfrm>
              <a:off x="2880" y="2928"/>
              <a:ext cx="2160" cy="0"/>
            </a:xfrm>
            <a:prstGeom prst="line">
              <a:avLst/>
            </a:prstGeom>
            <a:noFill/>
            <a:ln w="5715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473" name="Freeform 18"/>
            <p:cNvSpPr>
              <a:spLocks/>
            </p:cNvSpPr>
            <p:nvPr/>
          </p:nvSpPr>
          <p:spPr bwMode="auto">
            <a:xfrm>
              <a:off x="2312" y="2456"/>
              <a:ext cx="576" cy="480"/>
            </a:xfrm>
            <a:custGeom>
              <a:avLst/>
              <a:gdLst>
                <a:gd name="T0" fmla="*/ 576 w 576"/>
                <a:gd name="T1" fmla="*/ 480 h 480"/>
                <a:gd name="T2" fmla="*/ 528 w 576"/>
                <a:gd name="T3" fmla="*/ 288 h 480"/>
                <a:gd name="T4" fmla="*/ 336 w 576"/>
                <a:gd name="T5" fmla="*/ 96 h 480"/>
                <a:gd name="T6" fmla="*/ 0 w 576"/>
                <a:gd name="T7" fmla="*/ 0 h 4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480"/>
                <a:gd name="T14" fmla="*/ 576 w 576"/>
                <a:gd name="T15" fmla="*/ 480 h 4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480">
                  <a:moveTo>
                    <a:pt x="576" y="480"/>
                  </a:moveTo>
                  <a:cubicBezTo>
                    <a:pt x="572" y="416"/>
                    <a:pt x="568" y="352"/>
                    <a:pt x="528" y="288"/>
                  </a:cubicBezTo>
                  <a:cubicBezTo>
                    <a:pt x="488" y="224"/>
                    <a:pt x="424" y="144"/>
                    <a:pt x="336" y="96"/>
                  </a:cubicBezTo>
                  <a:cubicBezTo>
                    <a:pt x="248" y="48"/>
                    <a:pt x="124" y="24"/>
                    <a:pt x="0" y="0"/>
                  </a:cubicBezTo>
                </a:path>
              </a:pathLst>
            </a:custGeom>
            <a:noFill/>
            <a:ln w="5715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9474" name="Freeform 19"/>
            <p:cNvSpPr>
              <a:spLocks/>
            </p:cNvSpPr>
            <p:nvPr/>
          </p:nvSpPr>
          <p:spPr bwMode="auto">
            <a:xfrm>
              <a:off x="5040" y="2400"/>
              <a:ext cx="528" cy="528"/>
            </a:xfrm>
            <a:custGeom>
              <a:avLst/>
              <a:gdLst>
                <a:gd name="T0" fmla="*/ 0 w 528"/>
                <a:gd name="T1" fmla="*/ 528 h 528"/>
                <a:gd name="T2" fmla="*/ 144 w 528"/>
                <a:gd name="T3" fmla="*/ 288 h 528"/>
                <a:gd name="T4" fmla="*/ 336 w 528"/>
                <a:gd name="T5" fmla="*/ 240 h 528"/>
                <a:gd name="T6" fmla="*/ 528 w 528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528"/>
                <a:gd name="T14" fmla="*/ 528 w 528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528">
                  <a:moveTo>
                    <a:pt x="0" y="528"/>
                  </a:moveTo>
                  <a:cubicBezTo>
                    <a:pt x="44" y="432"/>
                    <a:pt x="88" y="336"/>
                    <a:pt x="144" y="288"/>
                  </a:cubicBezTo>
                  <a:cubicBezTo>
                    <a:pt x="200" y="240"/>
                    <a:pt x="272" y="288"/>
                    <a:pt x="336" y="240"/>
                  </a:cubicBezTo>
                  <a:cubicBezTo>
                    <a:pt x="400" y="192"/>
                    <a:pt x="464" y="96"/>
                    <a:pt x="528" y="0"/>
                  </a:cubicBezTo>
                </a:path>
              </a:pathLst>
            </a:custGeom>
            <a:noFill/>
            <a:ln w="5715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5564188" y="1776413"/>
            <a:ext cx="533400" cy="609600"/>
            <a:chOff x="2256" y="2304"/>
            <a:chExt cx="336" cy="384"/>
          </a:xfrm>
        </p:grpSpPr>
        <p:sp>
          <p:nvSpPr>
            <p:cNvPr id="19470" name="Rectangle 21"/>
            <p:cNvSpPr>
              <a:spLocks noChangeArrowheads="1"/>
            </p:cNvSpPr>
            <p:nvPr/>
          </p:nvSpPr>
          <p:spPr bwMode="auto">
            <a:xfrm>
              <a:off x="2304" y="2304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rgbClr val="00FF00"/>
                  </a:solidFill>
                  <a:latin typeface="宋体" panose="02010600030101010101" pitchFamily="2" charset="-122"/>
                </a:rPr>
                <a:t>I</a:t>
              </a:r>
            </a:p>
          </p:txBody>
        </p:sp>
        <p:sp>
          <p:nvSpPr>
            <p:cNvPr id="19471" name="Line 22"/>
            <p:cNvSpPr>
              <a:spLocks noChangeShapeType="1"/>
            </p:cNvSpPr>
            <p:nvPr/>
          </p:nvSpPr>
          <p:spPr bwMode="auto">
            <a:xfrm>
              <a:off x="2256" y="2688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2116631" name="Rectangle 23"/>
          <p:cNvSpPr>
            <a:spLocks noChangeArrowheads="1"/>
          </p:cNvSpPr>
          <p:nvPr/>
        </p:nvSpPr>
        <p:spPr bwMode="auto">
          <a:xfrm>
            <a:off x="288925" y="1963738"/>
            <a:ext cx="3851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400" b="1" dirty="0">
                <a:solidFill>
                  <a:srgbClr val="FFCC00"/>
                </a:solidFill>
                <a:latin typeface="Times New Roman" panose="02020603050405020304" pitchFamily="18" charset="0"/>
              </a:rPr>
              <a:t>Ⅱ. </a:t>
            </a:r>
            <a:r>
              <a:rPr kumimoji="1" lang="zh-CN" altLang="en-US" sz="2400" b="1" dirty="0">
                <a:solidFill>
                  <a:srgbClr val="00FF00"/>
                </a:solidFill>
                <a:ea typeface="仿宋_GB2312" pitchFamily="49" charset="-122"/>
              </a:rPr>
              <a:t>电流  </a:t>
            </a:r>
            <a:r>
              <a:rPr kumimoji="1" lang="zh-CN" altLang="en-US" sz="2400" b="1" dirty="0">
                <a:solidFill>
                  <a:srgbClr val="00CC99">
                    <a:lumMod val="60000"/>
                    <a:lumOff val="40000"/>
                  </a:srgbClr>
                </a:solidFill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rgbClr val="00CC99">
                    <a:lumMod val="60000"/>
                    <a:lumOff val="40000"/>
                  </a:srgbClr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 </a:t>
            </a:r>
            <a:r>
              <a:rPr kumimoji="1" lang="zh-CN" altLang="en-US" sz="2400" b="1" dirty="0">
                <a:solidFill>
                  <a:srgbClr val="00FF00"/>
                </a:solidFill>
                <a:latin typeface="Times New Roman" panose="02020603050405020304" pitchFamily="18" charset="0"/>
                <a:ea typeface="仿宋_GB2312" pitchFamily="49" charset="-122"/>
              </a:rPr>
              <a:t>磁场</a:t>
            </a:r>
          </a:p>
        </p:txBody>
      </p:sp>
      <p:sp>
        <p:nvSpPr>
          <p:cNvPr id="19466" name="Rectangle 24"/>
          <p:cNvSpPr>
            <a:spLocks noChangeArrowheads="1"/>
          </p:cNvSpPr>
          <p:nvPr/>
        </p:nvSpPr>
        <p:spPr bwMode="auto">
          <a:xfrm>
            <a:off x="284673" y="1458119"/>
            <a:ext cx="38163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kumimoji="1" lang="en-US" altLang="zh-CN" sz="2400" b="1" dirty="0">
                <a:solidFill>
                  <a:srgbClr val="FFCC00"/>
                </a:solidFill>
                <a:latin typeface="宋体" panose="02010600030101010101" pitchFamily="2" charset="-122"/>
              </a:rPr>
              <a:t>Ⅰ.</a:t>
            </a:r>
            <a:r>
              <a:rPr kumimoji="1" lang="zh-CN" altLang="en-US" sz="2400" b="1" dirty="0">
                <a:solidFill>
                  <a:srgbClr val="00FF00"/>
                </a:solidFill>
                <a:latin typeface="Times New Roman" panose="02020603050405020304" pitchFamily="18" charset="0"/>
                <a:ea typeface="仿宋_GB2312" pitchFamily="49" charset="-122"/>
              </a:rPr>
              <a:t>磁体   </a:t>
            </a:r>
            <a:r>
              <a:rPr kumimoji="1" lang="zh-CN" altLang="en-US" sz="2400" b="1" dirty="0">
                <a:solidFill>
                  <a:srgbClr val="00CC99">
                    <a:lumMod val="60000"/>
                    <a:lumOff val="40000"/>
                  </a:srgbClr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kumimoji="1"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kumimoji="1" lang="zh-CN" altLang="en-US" sz="2400" b="1" dirty="0">
                <a:solidFill>
                  <a:srgbClr val="00FF00"/>
                </a:solidFill>
                <a:latin typeface="Times New Roman" panose="02020603050405020304" pitchFamily="18" charset="0"/>
                <a:ea typeface="仿宋_GB2312" pitchFamily="49" charset="-122"/>
              </a:rPr>
              <a:t>磁场</a:t>
            </a:r>
          </a:p>
        </p:txBody>
      </p:sp>
      <p:sp>
        <p:nvSpPr>
          <p:cNvPr id="19467" name="Rectangle 25"/>
          <p:cNvSpPr>
            <a:spLocks noChangeArrowheads="1"/>
          </p:cNvSpPr>
          <p:nvPr/>
        </p:nvSpPr>
        <p:spPr bwMode="auto">
          <a:xfrm>
            <a:off x="395288" y="960438"/>
            <a:ext cx="1800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磁现象</a:t>
            </a:r>
          </a:p>
        </p:txBody>
      </p:sp>
      <p:sp>
        <p:nvSpPr>
          <p:cNvPr id="19468" name="Line 26"/>
          <p:cNvSpPr>
            <a:spLocks noChangeShapeType="1"/>
          </p:cNvSpPr>
          <p:nvPr/>
        </p:nvSpPr>
        <p:spPr bwMode="auto">
          <a:xfrm flipH="1">
            <a:off x="1692374" y="1844824"/>
            <a:ext cx="287338" cy="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16635" name="Rectangle 27"/>
          <p:cNvSpPr>
            <a:spLocks noChangeArrowheads="1"/>
          </p:cNvSpPr>
          <p:nvPr/>
        </p:nvSpPr>
        <p:spPr bwMode="auto">
          <a:xfrm>
            <a:off x="141288" y="287338"/>
            <a:ext cx="85693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kumimoji="1" lang="en-US" altLang="zh-CN" sz="3600" b="1" dirty="0">
                <a:solidFill>
                  <a:srgbClr val="00CC99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mudger LET" pitchFamily="2" charset="0"/>
                <a:ea typeface="隶书" pitchFamily="49" charset="-122"/>
                <a:cs typeface="Times New Roman" pitchFamily="18" charset="0"/>
              </a:rPr>
              <a:t>Chapter 9    THE MAGNETIC FIELD</a:t>
            </a:r>
          </a:p>
        </p:txBody>
      </p:sp>
    </p:spTree>
    <p:extLst>
      <p:ext uri="{BB962C8B-B14F-4D97-AF65-F5344CB8AC3E}">
        <p14:creationId xmlns:p14="http://schemas.microsoft.com/office/powerpoint/2010/main" val="169883182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16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1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6611" grpId="0" autoUpdateAnimBg="0"/>
      <p:bldP spid="2116631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2" name="Text Box 4"/>
          <p:cNvSpPr txBox="1">
            <a:spLocks noChangeArrowheads="1"/>
          </p:cNvSpPr>
          <p:nvPr/>
        </p:nvSpPr>
        <p:spPr bwMode="auto">
          <a:xfrm>
            <a:off x="3382963" y="260648"/>
            <a:ext cx="31242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sz="3000" b="1" dirty="0">
                <a:solidFill>
                  <a:srgbClr val="66FFFF"/>
                </a:solidFill>
                <a:latin typeface="+mn-ea"/>
                <a:ea typeface="+mn-ea"/>
              </a:rPr>
              <a:t>要点回顾</a:t>
            </a:r>
          </a:p>
        </p:txBody>
      </p:sp>
      <p:sp>
        <p:nvSpPr>
          <p:cNvPr id="652309" name="Text Box 21"/>
          <p:cNvSpPr txBox="1">
            <a:spLocks noChangeArrowheads="1"/>
          </p:cNvSpPr>
          <p:nvPr/>
        </p:nvSpPr>
        <p:spPr bwMode="auto">
          <a:xfrm>
            <a:off x="541338" y="836712"/>
            <a:ext cx="388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b="1" dirty="0">
                <a:solidFill>
                  <a:srgbClr val="FFFF00"/>
                </a:solidFill>
                <a:latin typeface="+mn-ea"/>
                <a:ea typeface="+mn-ea"/>
                <a:sym typeface="Symbol" panose="05050102010706020507" pitchFamily="18" charset="2"/>
              </a:rPr>
              <a:t> </a:t>
            </a:r>
            <a:r>
              <a:rPr lang="zh-CN" altLang="en-US" b="1" dirty="0">
                <a:solidFill>
                  <a:srgbClr val="00FFFF"/>
                </a:solidFill>
                <a:latin typeface="+mn-ea"/>
                <a:ea typeface="+mn-ea"/>
              </a:rPr>
              <a:t>电容器电容的计算方法</a:t>
            </a:r>
          </a:p>
        </p:txBody>
      </p:sp>
      <p:sp>
        <p:nvSpPr>
          <p:cNvPr id="652310" name="Text Box 22"/>
          <p:cNvSpPr txBox="1">
            <a:spLocks noChangeArrowheads="1"/>
          </p:cNvSpPr>
          <p:nvPr/>
        </p:nvSpPr>
        <p:spPr bwMode="auto">
          <a:xfrm>
            <a:off x="812800" y="1311548"/>
            <a:ext cx="59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b="1">
                <a:solidFill>
                  <a:srgbClr val="FFFF00"/>
                </a:solidFill>
                <a:latin typeface="+mn-ea"/>
                <a:ea typeface="+mn-ea"/>
              </a:rPr>
              <a:t> </a:t>
            </a:r>
            <a:r>
              <a:rPr lang="en-US" altLang="zh-CN" b="1" i="1">
                <a:solidFill>
                  <a:srgbClr val="FFCC00"/>
                </a:solidFill>
                <a:latin typeface="+mn-ea"/>
                <a:ea typeface="+mn-ea"/>
              </a:rPr>
              <a:t>Q</a:t>
            </a:r>
            <a:endParaRPr lang="en-US" altLang="zh-CN" b="1">
              <a:solidFill>
                <a:srgbClr val="FFCC00"/>
              </a:solidFill>
              <a:latin typeface="+mn-ea"/>
              <a:ea typeface="+mn-ea"/>
            </a:endParaRPr>
          </a:p>
        </p:txBody>
      </p:sp>
      <p:graphicFrame>
        <p:nvGraphicFramePr>
          <p:cNvPr id="652311" name="Objec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968761"/>
              </p:ext>
            </p:extLst>
          </p:nvPr>
        </p:nvGraphicFramePr>
        <p:xfrm>
          <a:off x="2205038" y="1397273"/>
          <a:ext cx="279400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3" imgW="228600" imgH="295139" progId="Equation.3">
                  <p:embed/>
                </p:oleObj>
              </mc:Choice>
              <mc:Fallback>
                <p:oleObj name="Equation" r:id="rId3" imgW="228600" imgH="29513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5038" y="1397273"/>
                        <a:ext cx="279400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2312" name="AutoShape 24"/>
          <p:cNvSpPr>
            <a:spLocks noChangeArrowheads="1"/>
          </p:cNvSpPr>
          <p:nvPr/>
        </p:nvSpPr>
        <p:spPr bwMode="auto">
          <a:xfrm>
            <a:off x="1376363" y="1400448"/>
            <a:ext cx="600075" cy="304800"/>
          </a:xfrm>
          <a:prstGeom prst="rightArrow">
            <a:avLst>
              <a:gd name="adj1" fmla="val 50000"/>
              <a:gd name="adj2" fmla="val 49219"/>
            </a:avLst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652313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857090"/>
              </p:ext>
            </p:extLst>
          </p:nvPr>
        </p:nvGraphicFramePr>
        <p:xfrm>
          <a:off x="3851275" y="1368698"/>
          <a:ext cx="571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5" imgW="142917" imgH="95216" progId="Equation.DSMT4">
                  <p:embed/>
                </p:oleObj>
              </mc:Choice>
              <mc:Fallback>
                <p:oleObj name="Equation" r:id="rId5" imgW="142917" imgH="9521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1368698"/>
                        <a:ext cx="5715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2314" name="AutoShape 26"/>
          <p:cNvSpPr>
            <a:spLocks noChangeArrowheads="1"/>
          </p:cNvSpPr>
          <p:nvPr/>
        </p:nvSpPr>
        <p:spPr bwMode="auto">
          <a:xfrm>
            <a:off x="2843213" y="1400448"/>
            <a:ext cx="617537" cy="327025"/>
          </a:xfrm>
          <a:prstGeom prst="rightArrow">
            <a:avLst>
              <a:gd name="adj1" fmla="val 50000"/>
              <a:gd name="adj2" fmla="val 47209"/>
            </a:avLst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652315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036602"/>
              </p:ext>
            </p:extLst>
          </p:nvPr>
        </p:nvGraphicFramePr>
        <p:xfrm>
          <a:off x="5364163" y="1184548"/>
          <a:ext cx="11430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7" imgW="333248" imgH="247684" progId="Equation.DSMT4">
                  <p:embed/>
                </p:oleObj>
              </mc:Choice>
              <mc:Fallback>
                <p:oleObj name="Equation" r:id="rId7" imgW="333248" imgH="24768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1184548"/>
                        <a:ext cx="11430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2316" name="AutoShape 28"/>
          <p:cNvSpPr>
            <a:spLocks noChangeArrowheads="1"/>
          </p:cNvSpPr>
          <p:nvPr/>
        </p:nvSpPr>
        <p:spPr bwMode="auto">
          <a:xfrm>
            <a:off x="4643438" y="1394098"/>
            <a:ext cx="611187" cy="338138"/>
          </a:xfrm>
          <a:prstGeom prst="rightArrow">
            <a:avLst>
              <a:gd name="adj1" fmla="val 50000"/>
              <a:gd name="adj2" fmla="val 45188"/>
            </a:avLst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6" name="Text Box 94"/>
          <p:cNvSpPr txBox="1">
            <a:spLocks noChangeArrowheads="1"/>
          </p:cNvSpPr>
          <p:nvPr/>
        </p:nvSpPr>
        <p:spPr bwMode="auto">
          <a:xfrm>
            <a:off x="611560" y="1844824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zh-CN" altLang="en-US" b="1" dirty="0">
                <a:solidFill>
                  <a:srgbClr val="00FFFF"/>
                </a:solidFill>
                <a:latin typeface="+mn-ea"/>
                <a:ea typeface="+mn-ea"/>
              </a:rPr>
              <a:t>平行板电容器的电容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021461"/>
              </p:ext>
            </p:extLst>
          </p:nvPr>
        </p:nvGraphicFramePr>
        <p:xfrm>
          <a:off x="3275856" y="2162093"/>
          <a:ext cx="1567472" cy="906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9" imgW="469800" imgH="291960" progId="Equation.DSMT4">
                  <p:embed/>
                </p:oleObj>
              </mc:Choice>
              <mc:Fallback>
                <p:oleObj name="Equation" r:id="rId9" imgW="46980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2162093"/>
                        <a:ext cx="1567472" cy="906867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45"/>
          <p:cNvSpPr txBox="1">
            <a:spLocks noChangeArrowheads="1"/>
          </p:cNvSpPr>
          <p:nvPr/>
        </p:nvSpPr>
        <p:spPr bwMode="auto">
          <a:xfrm>
            <a:off x="611560" y="3001616"/>
            <a:ext cx="7772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00FFFF"/>
                </a:solidFill>
                <a:latin typeface="+mn-ea"/>
                <a:ea typeface="+mn-ea"/>
              </a:rPr>
              <a:t>电容器并联 </a:t>
            </a:r>
          </a:p>
        </p:txBody>
      </p:sp>
      <p:graphicFrame>
        <p:nvGraphicFramePr>
          <p:cNvPr id="20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849493"/>
              </p:ext>
            </p:extLst>
          </p:nvPr>
        </p:nvGraphicFramePr>
        <p:xfrm>
          <a:off x="852860" y="3503266"/>
          <a:ext cx="976312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11" imgW="399965" imgH="342900" progId="Equation.3">
                  <p:embed/>
                </p:oleObj>
              </mc:Choice>
              <mc:Fallback>
                <p:oleObj name="Equation" r:id="rId11" imgW="399965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860" y="3503266"/>
                        <a:ext cx="976312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0647968"/>
              </p:ext>
            </p:extLst>
          </p:nvPr>
        </p:nvGraphicFramePr>
        <p:xfrm>
          <a:off x="1883147" y="3503266"/>
          <a:ext cx="3240088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13" imgW="1428835" imgH="342900" progId="Equation.3">
                  <p:embed/>
                </p:oleObj>
              </mc:Choice>
              <mc:Fallback>
                <p:oleObj name="Equation" r:id="rId13" imgW="1428835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3147" y="3503266"/>
                        <a:ext cx="3240088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592734"/>
              </p:ext>
            </p:extLst>
          </p:nvPr>
        </p:nvGraphicFramePr>
        <p:xfrm>
          <a:off x="5105772" y="3714404"/>
          <a:ext cx="2652713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Equation" r:id="rId15" imgW="1161965" imgH="180941" progId="Equation.3">
                  <p:embed/>
                </p:oleObj>
              </mc:Choice>
              <mc:Fallback>
                <p:oleObj name="Equation" r:id="rId15" imgW="1161965" imgH="18094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772" y="3714404"/>
                        <a:ext cx="2652713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Box 53"/>
          <p:cNvSpPr txBox="1">
            <a:spLocks noChangeArrowheads="1"/>
          </p:cNvSpPr>
          <p:nvPr/>
        </p:nvSpPr>
        <p:spPr bwMode="auto">
          <a:xfrm>
            <a:off x="2233885" y="2996952"/>
            <a:ext cx="485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solidFill>
                  <a:srgbClr val="FFFFFF"/>
                </a:solidFill>
                <a:latin typeface="+mn-ea"/>
                <a:ea typeface="+mn-ea"/>
              </a:rPr>
              <a:t>—— </a:t>
            </a:r>
            <a:r>
              <a:rPr lang="zh-CN" altLang="en-US" b="1" dirty="0">
                <a:solidFill>
                  <a:srgbClr val="FFFFFF"/>
                </a:solidFill>
                <a:latin typeface="+mn-ea"/>
                <a:ea typeface="+mn-ea"/>
              </a:rPr>
              <a:t>各电容上电压相同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8688" y="4513784"/>
            <a:ext cx="4655323" cy="201156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693916" y="4873824"/>
            <a:ext cx="31985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并联的作用：增大电容，但总体耐压为各电容中</a:t>
            </a:r>
            <a:r>
              <a:rPr lang="zh-CN" altLang="en-US" sz="2400" b="1" dirty="0">
                <a:solidFill>
                  <a:srgbClr val="FFC000"/>
                </a:solidFill>
                <a:latin typeface="+mn-ea"/>
                <a:ea typeface="+mn-ea"/>
              </a:rPr>
              <a:t>最小耐压</a:t>
            </a:r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62273881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22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cmd type="evt" cmd="onstopaudio">
                                      <p:cBhvr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ldTgt/>
                                        </p:tgtEl>
                                      </p:cBhvr>
                                    </p:cmd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5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5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5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2292" grpId="0" autoUpdateAnimBg="0"/>
      <p:bldP spid="652309" grpId="0" autoUpdateAnimBg="0"/>
      <p:bldP spid="652310" grpId="0" autoUpdateAnimBg="0"/>
      <p:bldP spid="652312" grpId="0" animBg="1"/>
      <p:bldP spid="652314" grpId="0" animBg="1"/>
      <p:bldP spid="652316" grpId="0" animBg="1"/>
      <p:bldP spid="16" grpId="0" autoUpdateAnimBg="0"/>
      <p:bldP spid="19" grpId="0" autoUpdateAnimBg="0"/>
      <p:bldP spid="23" grpId="0" autoUpdateAnimBg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2"/>
          <p:cNvSpPr>
            <a:spLocks noChangeArrowheads="1"/>
          </p:cNvSpPr>
          <p:nvPr/>
        </p:nvSpPr>
        <p:spPr bwMode="auto">
          <a:xfrm>
            <a:off x="3851275" y="836613"/>
            <a:ext cx="4648200" cy="2895600"/>
          </a:xfrm>
          <a:prstGeom prst="bevel">
            <a:avLst>
              <a:gd name="adj" fmla="val 3102"/>
            </a:avLst>
          </a:prstGeom>
          <a:solidFill>
            <a:srgbClr val="003366"/>
          </a:solidFill>
          <a:ln w="9525">
            <a:solidFill>
              <a:srgbClr val="996633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041775" y="1909316"/>
            <a:ext cx="4267200" cy="850900"/>
            <a:chOff x="2544" y="2160"/>
            <a:chExt cx="2688" cy="536"/>
          </a:xfrm>
        </p:grpSpPr>
        <p:sp>
          <p:nvSpPr>
            <p:cNvPr id="20501" name="Line 4"/>
            <p:cNvSpPr>
              <a:spLocks noChangeShapeType="1"/>
            </p:cNvSpPr>
            <p:nvPr/>
          </p:nvSpPr>
          <p:spPr bwMode="auto">
            <a:xfrm>
              <a:off x="2824" y="2688"/>
              <a:ext cx="2160" cy="1"/>
            </a:xfrm>
            <a:prstGeom prst="line">
              <a:avLst/>
            </a:prstGeom>
            <a:noFill/>
            <a:ln w="5715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02" name="Freeform 5"/>
            <p:cNvSpPr>
              <a:spLocks/>
            </p:cNvSpPr>
            <p:nvPr/>
          </p:nvSpPr>
          <p:spPr bwMode="auto">
            <a:xfrm>
              <a:off x="2544" y="2256"/>
              <a:ext cx="288" cy="440"/>
            </a:xfrm>
            <a:custGeom>
              <a:avLst/>
              <a:gdLst>
                <a:gd name="T0" fmla="*/ 2 w 576"/>
                <a:gd name="T1" fmla="*/ 238 h 480"/>
                <a:gd name="T2" fmla="*/ 2 w 576"/>
                <a:gd name="T3" fmla="*/ 144 h 480"/>
                <a:gd name="T4" fmla="*/ 1 w 576"/>
                <a:gd name="T5" fmla="*/ 48 h 480"/>
                <a:gd name="T6" fmla="*/ 0 w 576"/>
                <a:gd name="T7" fmla="*/ 0 h 4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480"/>
                <a:gd name="T14" fmla="*/ 576 w 576"/>
                <a:gd name="T15" fmla="*/ 480 h 4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480">
                  <a:moveTo>
                    <a:pt x="576" y="480"/>
                  </a:moveTo>
                  <a:cubicBezTo>
                    <a:pt x="572" y="416"/>
                    <a:pt x="568" y="352"/>
                    <a:pt x="528" y="288"/>
                  </a:cubicBezTo>
                  <a:cubicBezTo>
                    <a:pt x="488" y="224"/>
                    <a:pt x="424" y="144"/>
                    <a:pt x="336" y="96"/>
                  </a:cubicBezTo>
                  <a:cubicBezTo>
                    <a:pt x="248" y="48"/>
                    <a:pt x="124" y="24"/>
                    <a:pt x="0" y="0"/>
                  </a:cubicBezTo>
                </a:path>
              </a:pathLst>
            </a:custGeom>
            <a:noFill/>
            <a:ln w="5715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503" name="Freeform 6"/>
            <p:cNvSpPr>
              <a:spLocks/>
            </p:cNvSpPr>
            <p:nvPr/>
          </p:nvSpPr>
          <p:spPr bwMode="auto">
            <a:xfrm>
              <a:off x="4984" y="2160"/>
              <a:ext cx="248" cy="528"/>
            </a:xfrm>
            <a:custGeom>
              <a:avLst/>
              <a:gdLst>
                <a:gd name="T0" fmla="*/ 0 w 528"/>
                <a:gd name="T1" fmla="*/ 528 h 528"/>
                <a:gd name="T2" fmla="*/ 0 w 528"/>
                <a:gd name="T3" fmla="*/ 288 h 528"/>
                <a:gd name="T4" fmla="*/ 1 w 528"/>
                <a:gd name="T5" fmla="*/ 240 h 528"/>
                <a:gd name="T6" fmla="*/ 1 w 528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528"/>
                <a:gd name="T14" fmla="*/ 528 w 528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528">
                  <a:moveTo>
                    <a:pt x="0" y="528"/>
                  </a:moveTo>
                  <a:cubicBezTo>
                    <a:pt x="44" y="432"/>
                    <a:pt x="88" y="336"/>
                    <a:pt x="144" y="288"/>
                  </a:cubicBezTo>
                  <a:cubicBezTo>
                    <a:pt x="200" y="240"/>
                    <a:pt x="272" y="288"/>
                    <a:pt x="336" y="240"/>
                  </a:cubicBezTo>
                  <a:cubicBezTo>
                    <a:pt x="400" y="192"/>
                    <a:pt x="464" y="96"/>
                    <a:pt x="528" y="0"/>
                  </a:cubicBezTo>
                </a:path>
              </a:pathLst>
            </a:custGeom>
            <a:noFill/>
            <a:ln w="5715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5616575" y="2125216"/>
            <a:ext cx="533400" cy="609600"/>
            <a:chOff x="2256" y="2304"/>
            <a:chExt cx="336" cy="384"/>
          </a:xfrm>
        </p:grpSpPr>
        <p:sp>
          <p:nvSpPr>
            <p:cNvPr id="20499" name="Rectangle 8"/>
            <p:cNvSpPr>
              <a:spLocks noChangeArrowheads="1"/>
            </p:cNvSpPr>
            <p:nvPr/>
          </p:nvSpPr>
          <p:spPr bwMode="auto">
            <a:xfrm>
              <a:off x="2304" y="2304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rgbClr val="00FF00"/>
                  </a:solidFill>
                  <a:latin typeface="宋体" panose="02010600030101010101" pitchFamily="2" charset="-122"/>
                </a:rPr>
                <a:t>I</a:t>
              </a:r>
            </a:p>
          </p:txBody>
        </p:sp>
        <p:sp>
          <p:nvSpPr>
            <p:cNvPr id="20500" name="Line 9"/>
            <p:cNvSpPr>
              <a:spLocks noChangeShapeType="1"/>
            </p:cNvSpPr>
            <p:nvPr/>
          </p:nvSpPr>
          <p:spPr bwMode="auto">
            <a:xfrm>
              <a:off x="2256" y="2688"/>
              <a:ext cx="33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2117642" name="AutoShape 10" descr="浅色上对角线"/>
          <p:cNvSpPr>
            <a:spLocks noChangeArrowheads="1"/>
          </p:cNvSpPr>
          <p:nvPr/>
        </p:nvSpPr>
        <p:spPr bwMode="auto">
          <a:xfrm>
            <a:off x="4473575" y="2887216"/>
            <a:ext cx="3276600" cy="685800"/>
          </a:xfrm>
          <a:prstGeom prst="cube">
            <a:avLst>
              <a:gd name="adj" fmla="val 52083"/>
            </a:avLst>
          </a:prstGeom>
          <a:pattFill prst="ltUpDiag">
            <a:fgClr>
              <a:schemeClr val="accent1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2117643" name="Text Box 11"/>
          <p:cNvSpPr txBox="1">
            <a:spLocks noChangeArrowheads="1"/>
          </p:cNvSpPr>
          <p:nvPr/>
        </p:nvSpPr>
        <p:spPr bwMode="auto">
          <a:xfrm>
            <a:off x="4168775" y="1668016"/>
            <a:ext cx="228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2117644" name="Arc 12"/>
          <p:cNvSpPr>
            <a:spLocks/>
          </p:cNvSpPr>
          <p:nvPr/>
        </p:nvSpPr>
        <p:spPr bwMode="auto">
          <a:xfrm rot="1660188">
            <a:off x="4676775" y="2391916"/>
            <a:ext cx="296863" cy="452437"/>
          </a:xfrm>
          <a:custGeom>
            <a:avLst/>
            <a:gdLst>
              <a:gd name="T0" fmla="*/ 2147483647 w 21600"/>
              <a:gd name="T1" fmla="*/ 0 h 20980"/>
              <a:gd name="T2" fmla="*/ 2147483647 w 21600"/>
              <a:gd name="T3" fmla="*/ 2147483647 h 20980"/>
              <a:gd name="T4" fmla="*/ 0 w 21600"/>
              <a:gd name="T5" fmla="*/ 2147483647 h 20980"/>
              <a:gd name="T6" fmla="*/ 0 60000 65536"/>
              <a:gd name="T7" fmla="*/ 0 60000 65536"/>
              <a:gd name="T8" fmla="*/ 0 60000 65536"/>
              <a:gd name="T9" fmla="*/ 0 w 21600"/>
              <a:gd name="T10" fmla="*/ 0 h 20980"/>
              <a:gd name="T11" fmla="*/ 21600 w 21600"/>
              <a:gd name="T12" fmla="*/ 20980 h 209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0980" fill="none" extrusionOk="0">
                <a:moveTo>
                  <a:pt x="5138" y="-1"/>
                </a:moveTo>
                <a:cubicBezTo>
                  <a:pt x="14802" y="2366"/>
                  <a:pt x="21600" y="11029"/>
                  <a:pt x="21600" y="20980"/>
                </a:cubicBezTo>
              </a:path>
              <a:path w="21600" h="20980" stroke="0" extrusionOk="0">
                <a:moveTo>
                  <a:pt x="5138" y="-1"/>
                </a:moveTo>
                <a:cubicBezTo>
                  <a:pt x="14802" y="2366"/>
                  <a:pt x="21600" y="11029"/>
                  <a:pt x="21600" y="20980"/>
                </a:cubicBezTo>
                <a:lnTo>
                  <a:pt x="0" y="20980"/>
                </a:lnTo>
                <a:close/>
              </a:path>
            </a:pathLst>
          </a:custGeom>
          <a:noFill/>
          <a:ln w="9525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17645" name="AutoShape 13"/>
          <p:cNvSpPr>
            <a:spLocks noChangeArrowheads="1"/>
          </p:cNvSpPr>
          <p:nvPr/>
        </p:nvSpPr>
        <p:spPr bwMode="auto">
          <a:xfrm rot="-2900690">
            <a:off x="7562057" y="2292697"/>
            <a:ext cx="457200" cy="211137"/>
          </a:xfrm>
          <a:prstGeom prst="rightArrow">
            <a:avLst>
              <a:gd name="adj1" fmla="val 41667"/>
              <a:gd name="adj2" fmla="val 10300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17646" name="Line 14"/>
          <p:cNvSpPr>
            <a:spLocks noChangeShapeType="1"/>
          </p:cNvSpPr>
          <p:nvPr/>
        </p:nvSpPr>
        <p:spPr bwMode="auto">
          <a:xfrm>
            <a:off x="4244975" y="2150616"/>
            <a:ext cx="1524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17647" name="Text Box 15"/>
          <p:cNvSpPr txBox="1">
            <a:spLocks noChangeArrowheads="1"/>
          </p:cNvSpPr>
          <p:nvPr/>
        </p:nvSpPr>
        <p:spPr bwMode="auto">
          <a:xfrm>
            <a:off x="7877175" y="1923603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2117648" name="AutoShape 16" descr="浅色上对角线"/>
          <p:cNvSpPr>
            <a:spLocks noChangeArrowheads="1"/>
          </p:cNvSpPr>
          <p:nvPr/>
        </p:nvSpPr>
        <p:spPr bwMode="auto">
          <a:xfrm>
            <a:off x="4549775" y="1668016"/>
            <a:ext cx="3429000" cy="838200"/>
          </a:xfrm>
          <a:prstGeom prst="cube">
            <a:avLst>
              <a:gd name="adj" fmla="val 60037"/>
            </a:avLst>
          </a:prstGeom>
          <a:pattFill prst="ltUpDiag">
            <a:fgClr>
              <a:srgbClr val="FF0000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2117649" name="Rectangle 17"/>
          <p:cNvSpPr>
            <a:spLocks noChangeArrowheads="1"/>
          </p:cNvSpPr>
          <p:nvPr/>
        </p:nvSpPr>
        <p:spPr bwMode="auto">
          <a:xfrm>
            <a:off x="4035425" y="908720"/>
            <a:ext cx="42687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800" dirty="0">
                <a:solidFill>
                  <a:srgbClr val="FFCC00"/>
                </a:solidFill>
                <a:latin typeface="仿宋_GB2312" pitchFamily="49" charset="-122"/>
                <a:ea typeface="仿宋_GB2312" pitchFamily="49" charset="-122"/>
              </a:rPr>
              <a:t>磁现象</a:t>
            </a:r>
            <a:r>
              <a:rPr kumimoji="1" lang="en-US" altLang="zh-CN" sz="2400" b="1" dirty="0">
                <a:solidFill>
                  <a:srgbClr val="FFCC00"/>
                </a:solidFill>
                <a:latin typeface="Times New Roman" panose="02020603050405020304" pitchFamily="18" charset="0"/>
              </a:rPr>
              <a:t>(Ⅲ</a:t>
            </a:r>
            <a:r>
              <a:rPr kumimoji="1" lang="en-US" altLang="zh-CN" sz="2400" b="1" dirty="0">
                <a:solidFill>
                  <a:srgbClr val="FFC000"/>
                </a:solidFill>
                <a:latin typeface="Times New Roman" panose="02020603050405020304" pitchFamily="18" charset="0"/>
              </a:rPr>
              <a:t>)</a:t>
            </a:r>
            <a:r>
              <a:rPr kumimoji="1" lang="en-US" altLang="zh-CN" sz="2400" b="1" dirty="0">
                <a:solidFill>
                  <a:srgbClr val="FFC000"/>
                </a:solidFill>
                <a:latin typeface="宋体" panose="02010600030101010101" pitchFamily="2" charset="-122"/>
              </a:rPr>
              <a:t> </a:t>
            </a:r>
          </a:p>
          <a:p>
            <a:pPr algn="ctr" eaLnBrk="1" hangingPunct="1">
              <a:lnSpc>
                <a:spcPct val="85000"/>
              </a:lnSpc>
            </a:pPr>
            <a:r>
              <a:rPr kumimoji="1" lang="en-US" altLang="zh-CN" sz="2400" b="1" dirty="0">
                <a:solidFill>
                  <a:srgbClr val="00CC99">
                    <a:lumMod val="60000"/>
                    <a:lumOff val="40000"/>
                  </a:srgbClr>
                </a:solidFill>
                <a:latin typeface="Times New Roman" panose="02020603050405020304" pitchFamily="18" charset="0"/>
              </a:rPr>
              <a:t>Magnet  </a:t>
            </a:r>
            <a:r>
              <a:rPr kumimoji="1" lang="en-US" altLang="zh-CN" sz="2400" b="1" dirty="0">
                <a:solidFill>
                  <a:srgbClr val="00CC99">
                    <a:lumMod val="60000"/>
                    <a:lumOff val="40000"/>
                  </a:srgbClr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 </a:t>
            </a:r>
            <a:r>
              <a:rPr kumimoji="1" lang="en-US" altLang="zh-CN" sz="2400" b="1" dirty="0">
                <a:solidFill>
                  <a:srgbClr val="00CC99">
                    <a:lumMod val="60000"/>
                    <a:lumOff val="40000"/>
                  </a:srgbClr>
                </a:solidFill>
                <a:latin typeface="Times New Roman" panose="02020603050405020304" pitchFamily="18" charset="0"/>
              </a:rPr>
              <a:t>Current</a:t>
            </a:r>
          </a:p>
        </p:txBody>
      </p:sp>
      <p:sp>
        <p:nvSpPr>
          <p:cNvPr id="20493" name="Rectangle 18"/>
          <p:cNvSpPr>
            <a:spLocks noChangeArrowheads="1"/>
          </p:cNvSpPr>
          <p:nvPr/>
        </p:nvSpPr>
        <p:spPr bwMode="auto">
          <a:xfrm>
            <a:off x="288925" y="1963738"/>
            <a:ext cx="3851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400" b="1" dirty="0">
                <a:solidFill>
                  <a:srgbClr val="FFCC00"/>
                </a:solidFill>
                <a:latin typeface="Times New Roman" panose="02020603050405020304" pitchFamily="18" charset="0"/>
              </a:rPr>
              <a:t>Ⅱ. </a:t>
            </a:r>
            <a:r>
              <a:rPr kumimoji="1" lang="zh-CN" altLang="en-US" sz="2400" b="1" dirty="0">
                <a:solidFill>
                  <a:srgbClr val="00FF00"/>
                </a:solidFill>
                <a:ea typeface="仿宋_GB2312" pitchFamily="49" charset="-122"/>
              </a:rPr>
              <a:t>电流   </a:t>
            </a:r>
            <a:r>
              <a:rPr kumimoji="1" lang="zh-CN" altLang="en-US" sz="2400" b="1" dirty="0">
                <a:solidFill>
                  <a:srgbClr val="00CC99">
                    <a:lumMod val="60000"/>
                    <a:lumOff val="40000"/>
                  </a:srgbClr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kumimoji="1"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b="1" dirty="0">
                <a:solidFill>
                  <a:srgbClr val="00FF00"/>
                </a:solidFill>
                <a:latin typeface="Times New Roman" panose="02020603050405020304" pitchFamily="18" charset="0"/>
                <a:ea typeface="仿宋_GB2312" pitchFamily="49" charset="-122"/>
              </a:rPr>
              <a:t>磁场</a:t>
            </a:r>
          </a:p>
        </p:txBody>
      </p:sp>
      <p:sp>
        <p:nvSpPr>
          <p:cNvPr id="20494" name="Rectangle 19"/>
          <p:cNvSpPr>
            <a:spLocks noChangeArrowheads="1"/>
          </p:cNvSpPr>
          <p:nvPr/>
        </p:nvSpPr>
        <p:spPr bwMode="auto">
          <a:xfrm>
            <a:off x="323850" y="1484313"/>
            <a:ext cx="38163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kumimoji="1" lang="en-US" altLang="zh-CN" sz="2400" b="1" dirty="0">
                <a:solidFill>
                  <a:srgbClr val="FFCC00"/>
                </a:solidFill>
                <a:latin typeface="宋体" panose="02010600030101010101" pitchFamily="2" charset="-122"/>
              </a:rPr>
              <a:t>Ⅰ.</a:t>
            </a:r>
            <a:r>
              <a:rPr kumimoji="1" lang="zh-CN" altLang="en-US" sz="2400" b="1" dirty="0">
                <a:solidFill>
                  <a:srgbClr val="00FF00"/>
                </a:solidFill>
                <a:latin typeface="Times New Roman" panose="02020603050405020304" pitchFamily="18" charset="0"/>
                <a:ea typeface="仿宋_GB2312" pitchFamily="49" charset="-122"/>
              </a:rPr>
              <a:t>磁体   </a:t>
            </a:r>
            <a:r>
              <a:rPr kumimoji="1" lang="zh-CN" altLang="en-US" sz="2400" b="1" dirty="0">
                <a:solidFill>
                  <a:srgbClr val="00CC99">
                    <a:lumMod val="60000"/>
                    <a:lumOff val="40000"/>
                  </a:srgbClr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kumimoji="1"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kumimoji="1" lang="zh-CN" altLang="en-US" sz="2400" b="1" dirty="0">
                <a:solidFill>
                  <a:srgbClr val="00FF00"/>
                </a:solidFill>
                <a:latin typeface="Times New Roman" panose="02020603050405020304" pitchFamily="18" charset="0"/>
                <a:ea typeface="仿宋_GB2312" pitchFamily="49" charset="-122"/>
              </a:rPr>
              <a:t>磁场</a:t>
            </a:r>
          </a:p>
        </p:txBody>
      </p:sp>
      <p:sp>
        <p:nvSpPr>
          <p:cNvPr id="20495" name="Rectangle 20"/>
          <p:cNvSpPr>
            <a:spLocks noChangeArrowheads="1"/>
          </p:cNvSpPr>
          <p:nvPr/>
        </p:nvSpPr>
        <p:spPr bwMode="auto">
          <a:xfrm>
            <a:off x="395288" y="960438"/>
            <a:ext cx="1800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磁现象</a:t>
            </a:r>
          </a:p>
        </p:txBody>
      </p:sp>
      <p:sp>
        <p:nvSpPr>
          <p:cNvPr id="20496" name="Line 21"/>
          <p:cNvSpPr>
            <a:spLocks noChangeShapeType="1"/>
          </p:cNvSpPr>
          <p:nvPr/>
        </p:nvSpPr>
        <p:spPr bwMode="auto">
          <a:xfrm flipH="1">
            <a:off x="1692275" y="1901825"/>
            <a:ext cx="287338" cy="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17654" name="Line 22"/>
          <p:cNvSpPr>
            <a:spLocks noChangeShapeType="1"/>
          </p:cNvSpPr>
          <p:nvPr/>
        </p:nvSpPr>
        <p:spPr bwMode="auto">
          <a:xfrm flipH="1">
            <a:off x="1692275" y="2420938"/>
            <a:ext cx="287338" cy="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17655" name="Rectangle 23"/>
          <p:cNvSpPr>
            <a:spLocks noChangeArrowheads="1"/>
          </p:cNvSpPr>
          <p:nvPr/>
        </p:nvSpPr>
        <p:spPr bwMode="auto">
          <a:xfrm>
            <a:off x="141288" y="287338"/>
            <a:ext cx="85693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kumimoji="1" lang="en-US" altLang="zh-CN" sz="3600" b="1" dirty="0">
                <a:solidFill>
                  <a:srgbClr val="00CC99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mudger LET" pitchFamily="2" charset="0"/>
                <a:ea typeface="隶书" pitchFamily="49" charset="-122"/>
                <a:cs typeface="Times New Roman" pitchFamily="18" charset="0"/>
              </a:rPr>
              <a:t>Chapter 9    THE MAGNETIC FIELD</a:t>
            </a:r>
          </a:p>
        </p:txBody>
      </p:sp>
    </p:spTree>
    <p:extLst>
      <p:ext uri="{BB962C8B-B14F-4D97-AF65-F5344CB8AC3E}">
        <p14:creationId xmlns:p14="http://schemas.microsoft.com/office/powerpoint/2010/main" val="208243818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17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17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17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17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17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117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2117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17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17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11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7642" grpId="0" animBg="1" autoUpdateAnimBg="0"/>
      <p:bldP spid="2117643" grpId="0" autoUpdateAnimBg="0"/>
      <p:bldP spid="2117644" grpId="0" animBg="1"/>
      <p:bldP spid="2117645" grpId="0" animBg="1"/>
      <p:bldP spid="2117646" grpId="0" animBg="1"/>
      <p:bldP spid="2117647" grpId="0" autoUpdateAnimBg="0"/>
      <p:bldP spid="2117648" grpId="0" animBg="1" autoUpdateAnimBg="0"/>
      <p:bldP spid="2117649" grpId="0" autoUpdateAnimBg="0"/>
      <p:bldP spid="211765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AutoShape 2"/>
          <p:cNvSpPr>
            <a:spLocks noChangeArrowheads="1"/>
          </p:cNvSpPr>
          <p:nvPr/>
        </p:nvSpPr>
        <p:spPr bwMode="auto">
          <a:xfrm>
            <a:off x="3851275" y="836613"/>
            <a:ext cx="4648200" cy="2895600"/>
          </a:xfrm>
          <a:prstGeom prst="bevel">
            <a:avLst>
              <a:gd name="adj" fmla="val 3102"/>
            </a:avLst>
          </a:prstGeom>
          <a:solidFill>
            <a:srgbClr val="003366"/>
          </a:solidFill>
          <a:ln w="9525">
            <a:solidFill>
              <a:srgbClr val="996633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18659" name="AutoShape 3"/>
          <p:cNvSpPr>
            <a:spLocks noChangeArrowheads="1"/>
          </p:cNvSpPr>
          <p:nvPr/>
        </p:nvSpPr>
        <p:spPr bwMode="auto">
          <a:xfrm rot="-2025062">
            <a:off x="6619875" y="2259013"/>
            <a:ext cx="457200" cy="304800"/>
          </a:xfrm>
          <a:prstGeom prst="rightArrow">
            <a:avLst>
              <a:gd name="adj1" fmla="val 41667"/>
              <a:gd name="adj2" fmla="val 7135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18660" name="Rectangle 4"/>
          <p:cNvSpPr>
            <a:spLocks noChangeArrowheads="1"/>
          </p:cNvSpPr>
          <p:nvPr/>
        </p:nvSpPr>
        <p:spPr bwMode="auto">
          <a:xfrm>
            <a:off x="3889375" y="874713"/>
            <a:ext cx="462121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800" dirty="0">
                <a:solidFill>
                  <a:srgbClr val="FFCC00"/>
                </a:solidFill>
                <a:latin typeface="仿宋_GB2312" pitchFamily="49" charset="-122"/>
                <a:ea typeface="仿宋_GB2312" pitchFamily="49" charset="-122"/>
              </a:rPr>
              <a:t>磁现象</a:t>
            </a:r>
            <a:r>
              <a:rPr kumimoji="1" lang="en-US" altLang="zh-CN" sz="2400" b="1" dirty="0">
                <a:solidFill>
                  <a:srgbClr val="FFCC00"/>
                </a:solidFill>
                <a:latin typeface="Times New Roman" panose="02020603050405020304" pitchFamily="18" charset="0"/>
              </a:rPr>
              <a:t>(Ⅳ)</a:t>
            </a:r>
            <a:r>
              <a:rPr kumimoji="1"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 </a:t>
            </a:r>
          </a:p>
          <a:p>
            <a:pPr algn="ctr" eaLnBrk="1" hangingPunct="1">
              <a:lnSpc>
                <a:spcPct val="85000"/>
              </a:lnSpc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anose="02020603050405020304" pitchFamily="18" charset="0"/>
              </a:rPr>
              <a:t>Current </a:t>
            </a:r>
            <a:r>
              <a:rPr kumimoji="1" lang="en-US" altLang="zh-CN" sz="2400" b="1" dirty="0">
                <a:solidFill>
                  <a:srgbClr val="FFFFFF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 </a:t>
            </a:r>
            <a:r>
              <a:rPr kumimoji="1" lang="en-US" altLang="zh-CN" sz="2400" b="1" dirty="0">
                <a:solidFill>
                  <a:srgbClr val="FFFFFF"/>
                </a:solidFill>
                <a:latin typeface="Times New Roman" panose="02020603050405020304" pitchFamily="18" charset="0"/>
              </a:rPr>
              <a:t>Current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232275" y="1827213"/>
            <a:ext cx="4267200" cy="850900"/>
            <a:chOff x="2544" y="2160"/>
            <a:chExt cx="2688" cy="536"/>
          </a:xfrm>
        </p:grpSpPr>
        <p:sp>
          <p:nvSpPr>
            <p:cNvPr id="21548" name="Line 6"/>
            <p:cNvSpPr>
              <a:spLocks noChangeShapeType="1"/>
            </p:cNvSpPr>
            <p:nvPr/>
          </p:nvSpPr>
          <p:spPr bwMode="auto">
            <a:xfrm>
              <a:off x="2824" y="2688"/>
              <a:ext cx="2160" cy="1"/>
            </a:xfrm>
            <a:prstGeom prst="line">
              <a:avLst/>
            </a:prstGeom>
            <a:noFill/>
            <a:ln w="5715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549" name="Freeform 7"/>
            <p:cNvSpPr>
              <a:spLocks/>
            </p:cNvSpPr>
            <p:nvPr/>
          </p:nvSpPr>
          <p:spPr bwMode="auto">
            <a:xfrm>
              <a:off x="2544" y="2256"/>
              <a:ext cx="288" cy="440"/>
            </a:xfrm>
            <a:custGeom>
              <a:avLst/>
              <a:gdLst>
                <a:gd name="T0" fmla="*/ 2 w 576"/>
                <a:gd name="T1" fmla="*/ 238 h 480"/>
                <a:gd name="T2" fmla="*/ 2 w 576"/>
                <a:gd name="T3" fmla="*/ 144 h 480"/>
                <a:gd name="T4" fmla="*/ 1 w 576"/>
                <a:gd name="T5" fmla="*/ 48 h 480"/>
                <a:gd name="T6" fmla="*/ 0 w 576"/>
                <a:gd name="T7" fmla="*/ 0 h 4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480"/>
                <a:gd name="T14" fmla="*/ 576 w 576"/>
                <a:gd name="T15" fmla="*/ 480 h 4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480">
                  <a:moveTo>
                    <a:pt x="576" y="480"/>
                  </a:moveTo>
                  <a:cubicBezTo>
                    <a:pt x="572" y="416"/>
                    <a:pt x="568" y="352"/>
                    <a:pt x="528" y="288"/>
                  </a:cubicBezTo>
                  <a:cubicBezTo>
                    <a:pt x="488" y="224"/>
                    <a:pt x="424" y="144"/>
                    <a:pt x="336" y="96"/>
                  </a:cubicBezTo>
                  <a:cubicBezTo>
                    <a:pt x="248" y="48"/>
                    <a:pt x="124" y="24"/>
                    <a:pt x="0" y="0"/>
                  </a:cubicBezTo>
                </a:path>
              </a:pathLst>
            </a:custGeom>
            <a:noFill/>
            <a:ln w="5715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550" name="Freeform 8"/>
            <p:cNvSpPr>
              <a:spLocks/>
            </p:cNvSpPr>
            <p:nvPr/>
          </p:nvSpPr>
          <p:spPr bwMode="auto">
            <a:xfrm>
              <a:off x="4984" y="2160"/>
              <a:ext cx="248" cy="528"/>
            </a:xfrm>
            <a:custGeom>
              <a:avLst/>
              <a:gdLst>
                <a:gd name="T0" fmla="*/ 0 w 528"/>
                <a:gd name="T1" fmla="*/ 528 h 528"/>
                <a:gd name="T2" fmla="*/ 0 w 528"/>
                <a:gd name="T3" fmla="*/ 288 h 528"/>
                <a:gd name="T4" fmla="*/ 1 w 528"/>
                <a:gd name="T5" fmla="*/ 240 h 528"/>
                <a:gd name="T6" fmla="*/ 1 w 528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528"/>
                <a:gd name="T14" fmla="*/ 528 w 528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528">
                  <a:moveTo>
                    <a:pt x="0" y="528"/>
                  </a:moveTo>
                  <a:cubicBezTo>
                    <a:pt x="44" y="432"/>
                    <a:pt x="88" y="336"/>
                    <a:pt x="144" y="288"/>
                  </a:cubicBezTo>
                  <a:cubicBezTo>
                    <a:pt x="200" y="240"/>
                    <a:pt x="272" y="288"/>
                    <a:pt x="336" y="240"/>
                  </a:cubicBezTo>
                  <a:cubicBezTo>
                    <a:pt x="400" y="192"/>
                    <a:pt x="464" y="96"/>
                    <a:pt x="528" y="0"/>
                  </a:cubicBezTo>
                </a:path>
              </a:pathLst>
            </a:custGeom>
            <a:noFill/>
            <a:ln w="5715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2118665" name="Text Box 9"/>
          <p:cNvSpPr txBox="1">
            <a:spLocks noChangeArrowheads="1"/>
          </p:cNvSpPr>
          <p:nvPr/>
        </p:nvSpPr>
        <p:spPr bwMode="auto">
          <a:xfrm>
            <a:off x="6442075" y="1903413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F</a:t>
            </a: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3851275" y="2043113"/>
            <a:ext cx="4267200" cy="850900"/>
            <a:chOff x="2544" y="2160"/>
            <a:chExt cx="2688" cy="536"/>
          </a:xfrm>
        </p:grpSpPr>
        <p:sp>
          <p:nvSpPr>
            <p:cNvPr id="21545" name="Line 11"/>
            <p:cNvSpPr>
              <a:spLocks noChangeShapeType="1"/>
            </p:cNvSpPr>
            <p:nvPr/>
          </p:nvSpPr>
          <p:spPr bwMode="auto">
            <a:xfrm>
              <a:off x="2824" y="2688"/>
              <a:ext cx="2160" cy="1"/>
            </a:xfrm>
            <a:prstGeom prst="line">
              <a:avLst/>
            </a:prstGeom>
            <a:noFill/>
            <a:ln w="5715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546" name="Freeform 12"/>
            <p:cNvSpPr>
              <a:spLocks/>
            </p:cNvSpPr>
            <p:nvPr/>
          </p:nvSpPr>
          <p:spPr bwMode="auto">
            <a:xfrm>
              <a:off x="2544" y="2256"/>
              <a:ext cx="288" cy="440"/>
            </a:xfrm>
            <a:custGeom>
              <a:avLst/>
              <a:gdLst>
                <a:gd name="T0" fmla="*/ 2 w 576"/>
                <a:gd name="T1" fmla="*/ 238 h 480"/>
                <a:gd name="T2" fmla="*/ 2 w 576"/>
                <a:gd name="T3" fmla="*/ 144 h 480"/>
                <a:gd name="T4" fmla="*/ 1 w 576"/>
                <a:gd name="T5" fmla="*/ 48 h 480"/>
                <a:gd name="T6" fmla="*/ 0 w 576"/>
                <a:gd name="T7" fmla="*/ 0 h 4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"/>
                <a:gd name="T13" fmla="*/ 0 h 480"/>
                <a:gd name="T14" fmla="*/ 576 w 576"/>
                <a:gd name="T15" fmla="*/ 480 h 4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" h="480">
                  <a:moveTo>
                    <a:pt x="576" y="480"/>
                  </a:moveTo>
                  <a:cubicBezTo>
                    <a:pt x="572" y="416"/>
                    <a:pt x="568" y="352"/>
                    <a:pt x="528" y="288"/>
                  </a:cubicBezTo>
                  <a:cubicBezTo>
                    <a:pt x="488" y="224"/>
                    <a:pt x="424" y="144"/>
                    <a:pt x="336" y="96"/>
                  </a:cubicBezTo>
                  <a:cubicBezTo>
                    <a:pt x="248" y="48"/>
                    <a:pt x="124" y="24"/>
                    <a:pt x="0" y="0"/>
                  </a:cubicBezTo>
                </a:path>
              </a:pathLst>
            </a:custGeom>
            <a:noFill/>
            <a:ln w="5715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1547" name="Freeform 13"/>
            <p:cNvSpPr>
              <a:spLocks/>
            </p:cNvSpPr>
            <p:nvPr/>
          </p:nvSpPr>
          <p:spPr bwMode="auto">
            <a:xfrm>
              <a:off x="4984" y="2160"/>
              <a:ext cx="248" cy="528"/>
            </a:xfrm>
            <a:custGeom>
              <a:avLst/>
              <a:gdLst>
                <a:gd name="T0" fmla="*/ 0 w 528"/>
                <a:gd name="T1" fmla="*/ 528 h 528"/>
                <a:gd name="T2" fmla="*/ 0 w 528"/>
                <a:gd name="T3" fmla="*/ 288 h 528"/>
                <a:gd name="T4" fmla="*/ 1 w 528"/>
                <a:gd name="T5" fmla="*/ 240 h 528"/>
                <a:gd name="T6" fmla="*/ 1 w 528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8"/>
                <a:gd name="T13" fmla="*/ 0 h 528"/>
                <a:gd name="T14" fmla="*/ 528 w 528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8" h="528">
                  <a:moveTo>
                    <a:pt x="0" y="528"/>
                  </a:moveTo>
                  <a:cubicBezTo>
                    <a:pt x="44" y="432"/>
                    <a:pt x="88" y="336"/>
                    <a:pt x="144" y="288"/>
                  </a:cubicBezTo>
                  <a:cubicBezTo>
                    <a:pt x="200" y="240"/>
                    <a:pt x="272" y="288"/>
                    <a:pt x="336" y="240"/>
                  </a:cubicBezTo>
                  <a:cubicBezTo>
                    <a:pt x="400" y="192"/>
                    <a:pt x="464" y="96"/>
                    <a:pt x="528" y="0"/>
                  </a:cubicBezTo>
                </a:path>
              </a:pathLst>
            </a:custGeom>
            <a:noFill/>
            <a:ln w="5715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2118670" name="Rectangle 14"/>
          <p:cNvSpPr>
            <a:spLocks noChangeArrowheads="1"/>
          </p:cNvSpPr>
          <p:nvPr/>
        </p:nvSpPr>
        <p:spPr bwMode="auto">
          <a:xfrm>
            <a:off x="5349875" y="2055813"/>
            <a:ext cx="4857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i="1">
                <a:solidFill>
                  <a:srgbClr val="00FF00"/>
                </a:solidFill>
                <a:latin typeface="宋体" panose="02010600030101010101" pitchFamily="2" charset="-122"/>
              </a:rPr>
              <a:t>I</a:t>
            </a:r>
            <a:r>
              <a:rPr kumimoji="1" lang="en-US" altLang="zh-CN" sz="2800" b="1" baseline="-25000">
                <a:solidFill>
                  <a:srgbClr val="00FF00"/>
                </a:solidFill>
                <a:latin typeface="宋体" panose="02010600030101010101" pitchFamily="2" charset="-122"/>
              </a:rPr>
              <a:t>1</a:t>
            </a:r>
          </a:p>
        </p:txBody>
      </p:sp>
      <p:sp>
        <p:nvSpPr>
          <p:cNvPr id="2118671" name="Line 15"/>
          <p:cNvSpPr>
            <a:spLocks noChangeShapeType="1"/>
          </p:cNvSpPr>
          <p:nvPr/>
        </p:nvSpPr>
        <p:spPr bwMode="auto">
          <a:xfrm rot="10800000">
            <a:off x="4994275" y="2882900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18672" name="Rectangle 16"/>
          <p:cNvSpPr>
            <a:spLocks noChangeArrowheads="1"/>
          </p:cNvSpPr>
          <p:nvPr/>
        </p:nvSpPr>
        <p:spPr bwMode="auto">
          <a:xfrm>
            <a:off x="4918075" y="2817813"/>
            <a:ext cx="4857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i="1">
                <a:solidFill>
                  <a:srgbClr val="00FF00"/>
                </a:solidFill>
                <a:latin typeface="宋体" panose="02010600030101010101" pitchFamily="2" charset="-122"/>
              </a:rPr>
              <a:t>I</a:t>
            </a:r>
            <a:r>
              <a:rPr kumimoji="1" lang="en-US" altLang="zh-CN" sz="2800" b="1" baseline="-25000">
                <a:solidFill>
                  <a:srgbClr val="00FF00"/>
                </a:solidFill>
                <a:latin typeface="宋体" panose="02010600030101010101" pitchFamily="2" charset="-122"/>
              </a:rPr>
              <a:t>2</a:t>
            </a:r>
          </a:p>
        </p:txBody>
      </p:sp>
      <p:sp>
        <p:nvSpPr>
          <p:cNvPr id="2118673" name="AutoShape 17"/>
          <p:cNvSpPr>
            <a:spLocks noChangeArrowheads="1"/>
          </p:cNvSpPr>
          <p:nvPr/>
        </p:nvSpPr>
        <p:spPr bwMode="auto">
          <a:xfrm rot="8809903">
            <a:off x="5451475" y="2982913"/>
            <a:ext cx="457200" cy="304800"/>
          </a:xfrm>
          <a:prstGeom prst="rightArrow">
            <a:avLst>
              <a:gd name="adj1" fmla="val 35009"/>
              <a:gd name="adj2" fmla="val 760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18674" name="Text Box 18"/>
          <p:cNvSpPr txBox="1">
            <a:spLocks noChangeArrowheads="1"/>
          </p:cNvSpPr>
          <p:nvPr/>
        </p:nvSpPr>
        <p:spPr bwMode="auto">
          <a:xfrm>
            <a:off x="5756275" y="3122613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2118675" name="Line 19"/>
          <p:cNvSpPr>
            <a:spLocks noChangeShapeType="1"/>
          </p:cNvSpPr>
          <p:nvPr/>
        </p:nvSpPr>
        <p:spPr bwMode="auto">
          <a:xfrm>
            <a:off x="5299075" y="2652713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518" name="Rectangle 20"/>
          <p:cNvSpPr>
            <a:spLocks noChangeArrowheads="1"/>
          </p:cNvSpPr>
          <p:nvPr/>
        </p:nvSpPr>
        <p:spPr bwMode="auto">
          <a:xfrm>
            <a:off x="288925" y="1963738"/>
            <a:ext cx="3851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400" b="1" dirty="0">
                <a:solidFill>
                  <a:srgbClr val="FFCC00"/>
                </a:solidFill>
                <a:latin typeface="Times New Roman" panose="02020603050405020304" pitchFamily="18" charset="0"/>
              </a:rPr>
              <a:t>Ⅱ. </a:t>
            </a:r>
            <a:r>
              <a:rPr kumimoji="1" lang="zh-CN" altLang="en-US" sz="2400" b="1" dirty="0">
                <a:solidFill>
                  <a:srgbClr val="00FF00"/>
                </a:solidFill>
                <a:ea typeface="仿宋_GB2312" pitchFamily="49" charset="-122"/>
              </a:rPr>
              <a:t>电流   </a:t>
            </a:r>
            <a:r>
              <a:rPr kumimoji="1" lang="zh-CN" altLang="en-US" sz="2400" b="1" dirty="0">
                <a:solidFill>
                  <a:srgbClr val="00CC99">
                    <a:lumMod val="60000"/>
                    <a:lumOff val="40000"/>
                  </a:srgbClr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kumimoji="1"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b="1" dirty="0">
                <a:solidFill>
                  <a:srgbClr val="00FF00"/>
                </a:solidFill>
                <a:latin typeface="Times New Roman" panose="02020603050405020304" pitchFamily="18" charset="0"/>
                <a:ea typeface="仿宋_GB2312" pitchFamily="49" charset="-122"/>
              </a:rPr>
              <a:t>磁场</a:t>
            </a:r>
          </a:p>
        </p:txBody>
      </p:sp>
      <p:sp>
        <p:nvSpPr>
          <p:cNvPr id="21519" name="Rectangle 21"/>
          <p:cNvSpPr>
            <a:spLocks noChangeArrowheads="1"/>
          </p:cNvSpPr>
          <p:nvPr/>
        </p:nvSpPr>
        <p:spPr bwMode="auto">
          <a:xfrm>
            <a:off x="323850" y="1484313"/>
            <a:ext cx="38163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kumimoji="1" lang="en-US" altLang="zh-CN" sz="2400" b="1" dirty="0">
                <a:solidFill>
                  <a:srgbClr val="FFCC00"/>
                </a:solidFill>
                <a:latin typeface="宋体" panose="02010600030101010101" pitchFamily="2" charset="-122"/>
              </a:rPr>
              <a:t>Ⅰ.</a:t>
            </a:r>
            <a:r>
              <a:rPr kumimoji="1" lang="zh-CN" altLang="en-US" sz="2400" b="1" dirty="0">
                <a:solidFill>
                  <a:srgbClr val="00FF00"/>
                </a:solidFill>
                <a:latin typeface="Times New Roman" panose="02020603050405020304" pitchFamily="18" charset="0"/>
                <a:ea typeface="仿宋_GB2312" pitchFamily="49" charset="-122"/>
              </a:rPr>
              <a:t>磁体   </a:t>
            </a:r>
            <a:r>
              <a:rPr kumimoji="1" lang="zh-CN" altLang="en-US" sz="2400" b="1" dirty="0">
                <a:solidFill>
                  <a:srgbClr val="00CC99">
                    <a:lumMod val="60000"/>
                    <a:lumOff val="40000"/>
                  </a:srgbClr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kumimoji="1" lang="zh-CN" altLang="en-US" sz="2400" b="1" dirty="0">
                <a:solidFill>
                  <a:srgbClr val="FF33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kumimoji="1" lang="zh-CN" altLang="en-US" sz="2400" b="1" dirty="0">
                <a:solidFill>
                  <a:srgbClr val="00FF00"/>
                </a:solidFill>
                <a:latin typeface="Times New Roman" panose="02020603050405020304" pitchFamily="18" charset="0"/>
                <a:ea typeface="仿宋_GB2312" pitchFamily="49" charset="-122"/>
              </a:rPr>
              <a:t>磁场</a:t>
            </a:r>
          </a:p>
        </p:txBody>
      </p:sp>
      <p:sp>
        <p:nvSpPr>
          <p:cNvPr id="21520" name="Rectangle 22"/>
          <p:cNvSpPr>
            <a:spLocks noChangeArrowheads="1"/>
          </p:cNvSpPr>
          <p:nvPr/>
        </p:nvSpPr>
        <p:spPr bwMode="auto">
          <a:xfrm>
            <a:off x="395288" y="960438"/>
            <a:ext cx="1800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磁现象</a:t>
            </a:r>
          </a:p>
        </p:txBody>
      </p:sp>
      <p:sp>
        <p:nvSpPr>
          <p:cNvPr id="21521" name="Line 23"/>
          <p:cNvSpPr>
            <a:spLocks noChangeShapeType="1"/>
          </p:cNvSpPr>
          <p:nvPr/>
        </p:nvSpPr>
        <p:spPr bwMode="auto">
          <a:xfrm flipH="1">
            <a:off x="1692275" y="1901825"/>
            <a:ext cx="287338" cy="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522" name="Line 24"/>
          <p:cNvSpPr>
            <a:spLocks noChangeShapeType="1"/>
          </p:cNvSpPr>
          <p:nvPr/>
        </p:nvSpPr>
        <p:spPr bwMode="auto">
          <a:xfrm flipH="1">
            <a:off x="1692275" y="2420938"/>
            <a:ext cx="287338" cy="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 type="stealth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18681" name="Rectangle 25"/>
          <p:cNvSpPr>
            <a:spLocks noChangeArrowheads="1"/>
          </p:cNvSpPr>
          <p:nvPr/>
        </p:nvSpPr>
        <p:spPr bwMode="auto">
          <a:xfrm>
            <a:off x="581025" y="3859213"/>
            <a:ext cx="80645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00FF00"/>
                </a:solidFill>
                <a:latin typeface="Times New Roman" panose="02020603050405020304" pitchFamily="18" charset="0"/>
                <a:ea typeface="仿宋_GB2312" pitchFamily="49" charset="-122"/>
              </a:rPr>
              <a:t>磁体</a:t>
            </a:r>
          </a:p>
        </p:txBody>
      </p:sp>
      <p:sp>
        <p:nvSpPr>
          <p:cNvPr id="2118682" name="Rectangle 26"/>
          <p:cNvSpPr>
            <a:spLocks noChangeArrowheads="1"/>
          </p:cNvSpPr>
          <p:nvPr/>
        </p:nvSpPr>
        <p:spPr bwMode="auto">
          <a:xfrm>
            <a:off x="581025" y="4468813"/>
            <a:ext cx="80645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00FF00"/>
                </a:solidFill>
                <a:latin typeface="Times New Roman" panose="02020603050405020304" pitchFamily="18" charset="0"/>
                <a:ea typeface="仿宋_GB2312" pitchFamily="49" charset="-122"/>
              </a:rPr>
              <a:t>电流</a:t>
            </a:r>
          </a:p>
        </p:txBody>
      </p:sp>
      <p:sp>
        <p:nvSpPr>
          <p:cNvPr id="2118683" name="Rectangle 27"/>
          <p:cNvSpPr>
            <a:spLocks noChangeArrowheads="1"/>
          </p:cNvSpPr>
          <p:nvPr/>
        </p:nvSpPr>
        <p:spPr bwMode="auto">
          <a:xfrm>
            <a:off x="2195513" y="3935413"/>
            <a:ext cx="552450" cy="8318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00FF00"/>
                </a:solidFill>
                <a:latin typeface="Times New Roman" panose="02020603050405020304" pitchFamily="18" charset="0"/>
                <a:ea typeface="仿宋_GB2312" pitchFamily="49" charset="-122"/>
              </a:rPr>
              <a:t>磁</a:t>
            </a:r>
          </a:p>
          <a:p>
            <a:pPr eaLnBrk="1" hangingPunct="1"/>
            <a:r>
              <a:rPr kumimoji="1" lang="zh-CN" altLang="en-US" sz="2400" b="1">
                <a:solidFill>
                  <a:srgbClr val="00FF00"/>
                </a:solidFill>
                <a:latin typeface="Times New Roman" panose="02020603050405020304" pitchFamily="18" charset="0"/>
                <a:ea typeface="仿宋_GB2312" pitchFamily="49" charset="-122"/>
              </a:rPr>
              <a:t>场</a:t>
            </a:r>
          </a:p>
        </p:txBody>
      </p:sp>
      <p:sp>
        <p:nvSpPr>
          <p:cNvPr id="2118684" name="Rectangle 28"/>
          <p:cNvSpPr>
            <a:spLocks noChangeArrowheads="1"/>
          </p:cNvSpPr>
          <p:nvPr/>
        </p:nvSpPr>
        <p:spPr bwMode="auto">
          <a:xfrm>
            <a:off x="3419475" y="3925888"/>
            <a:ext cx="80645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00FF00"/>
                </a:solidFill>
                <a:latin typeface="Times New Roman" panose="02020603050405020304" pitchFamily="18" charset="0"/>
                <a:ea typeface="仿宋_GB2312" pitchFamily="49" charset="-122"/>
              </a:rPr>
              <a:t>磁体</a:t>
            </a:r>
          </a:p>
        </p:txBody>
      </p:sp>
      <p:sp>
        <p:nvSpPr>
          <p:cNvPr id="2118685" name="Rectangle 29"/>
          <p:cNvSpPr>
            <a:spLocks noChangeArrowheads="1"/>
          </p:cNvSpPr>
          <p:nvPr/>
        </p:nvSpPr>
        <p:spPr bwMode="auto">
          <a:xfrm>
            <a:off x="3419475" y="4468813"/>
            <a:ext cx="806450" cy="466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00FF00"/>
                </a:solidFill>
                <a:latin typeface="Times New Roman" panose="02020603050405020304" pitchFamily="18" charset="0"/>
                <a:ea typeface="仿宋_GB2312" pitchFamily="49" charset="-122"/>
              </a:rPr>
              <a:t>电流</a:t>
            </a:r>
          </a:p>
        </p:txBody>
      </p:sp>
      <p:sp>
        <p:nvSpPr>
          <p:cNvPr id="2118686" name="AutoShape 30"/>
          <p:cNvSpPr>
            <a:spLocks noChangeArrowheads="1"/>
          </p:cNvSpPr>
          <p:nvPr/>
        </p:nvSpPr>
        <p:spPr bwMode="auto">
          <a:xfrm>
            <a:off x="1403350" y="3935413"/>
            <a:ext cx="762000" cy="914400"/>
          </a:xfrm>
          <a:prstGeom prst="notchedRightArrow">
            <a:avLst>
              <a:gd name="adj1" fmla="val 39926"/>
              <a:gd name="adj2" fmla="val 53125"/>
            </a:avLst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18687" name="AutoShape 31"/>
          <p:cNvSpPr>
            <a:spLocks noChangeArrowheads="1"/>
          </p:cNvSpPr>
          <p:nvPr/>
        </p:nvSpPr>
        <p:spPr bwMode="auto">
          <a:xfrm>
            <a:off x="2844800" y="4011613"/>
            <a:ext cx="431800" cy="304800"/>
          </a:xfrm>
          <a:prstGeom prst="rightArrow">
            <a:avLst>
              <a:gd name="adj1" fmla="val 50000"/>
              <a:gd name="adj2" fmla="val 35417"/>
            </a:avLst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18688" name="AutoShape 32"/>
          <p:cNvSpPr>
            <a:spLocks noChangeArrowheads="1"/>
          </p:cNvSpPr>
          <p:nvPr/>
        </p:nvSpPr>
        <p:spPr bwMode="auto">
          <a:xfrm>
            <a:off x="2844800" y="4545013"/>
            <a:ext cx="431800" cy="304800"/>
          </a:xfrm>
          <a:prstGeom prst="rightArrow">
            <a:avLst>
              <a:gd name="adj1" fmla="val 50000"/>
              <a:gd name="adj2" fmla="val 35417"/>
            </a:avLst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18689" name="Rectangle 33"/>
          <p:cNvSpPr>
            <a:spLocks noChangeArrowheads="1"/>
          </p:cNvSpPr>
          <p:nvPr/>
        </p:nvSpPr>
        <p:spPr bwMode="auto">
          <a:xfrm>
            <a:off x="390525" y="3284538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99CCFF"/>
                </a:solidFill>
                <a:latin typeface="Times New Roman" panose="02020603050405020304" pitchFamily="18" charset="0"/>
                <a:ea typeface="仿宋_GB2312" pitchFamily="49" charset="-122"/>
              </a:rPr>
              <a:t>结论</a:t>
            </a:r>
            <a:r>
              <a:rPr kumimoji="1" lang="en-US" altLang="zh-CN" sz="2400" b="1">
                <a:solidFill>
                  <a:srgbClr val="99CCFF"/>
                </a:solidFill>
                <a:latin typeface="Times New Roman" panose="02020603050405020304" pitchFamily="18" charset="0"/>
                <a:ea typeface="仿宋_GB2312" pitchFamily="49" charset="-122"/>
              </a:rPr>
              <a:t>:</a:t>
            </a:r>
          </a:p>
        </p:txBody>
      </p:sp>
      <p:sp>
        <p:nvSpPr>
          <p:cNvPr id="2118690" name="Rectangle 34"/>
          <p:cNvSpPr>
            <a:spLocks noChangeArrowheads="1"/>
          </p:cNvSpPr>
          <p:nvPr/>
        </p:nvSpPr>
        <p:spPr bwMode="auto">
          <a:xfrm>
            <a:off x="141288" y="287338"/>
            <a:ext cx="85693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kumimoji="1" lang="en-US" altLang="zh-CN" sz="3600" b="1" dirty="0">
                <a:solidFill>
                  <a:srgbClr val="00CC99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mudger LET" pitchFamily="2" charset="0"/>
                <a:ea typeface="隶书" pitchFamily="49" charset="-122"/>
                <a:cs typeface="Times New Roman" pitchFamily="18" charset="0"/>
              </a:rPr>
              <a:t>Chapter 9    THE MAGNETIC FIELD</a:t>
            </a:r>
          </a:p>
        </p:txBody>
      </p:sp>
      <p:sp>
        <p:nvSpPr>
          <p:cNvPr id="2118691" name="Text Box 35"/>
          <p:cNvSpPr txBox="1">
            <a:spLocks noChangeArrowheads="1"/>
          </p:cNvSpPr>
          <p:nvPr/>
        </p:nvSpPr>
        <p:spPr bwMode="auto">
          <a:xfrm>
            <a:off x="144463" y="2636838"/>
            <a:ext cx="41402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§9.1  </a:t>
            </a:r>
            <a:r>
              <a:rPr kumimoji="1" lang="zh-CN" altLang="en-US" sz="3200" b="1">
                <a:solidFill>
                  <a:srgbClr val="00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磁感应强度</a:t>
            </a:r>
          </a:p>
        </p:txBody>
      </p:sp>
      <p:sp>
        <p:nvSpPr>
          <p:cNvPr id="2118692" name="Text Box 36"/>
          <p:cNvSpPr txBox="1">
            <a:spLocks noChangeArrowheads="1"/>
          </p:cNvSpPr>
          <p:nvPr/>
        </p:nvSpPr>
        <p:spPr bwMode="auto">
          <a:xfrm>
            <a:off x="250825" y="5013325"/>
            <a:ext cx="3889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一</a:t>
            </a:r>
            <a:r>
              <a:rPr kumimoji="1"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. </a:t>
            </a:r>
            <a:r>
              <a:rPr kumimoji="1"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磁场力和磁场</a:t>
            </a:r>
          </a:p>
        </p:txBody>
      </p:sp>
      <p:sp>
        <p:nvSpPr>
          <p:cNvPr id="2118693" name="Text Box 37"/>
          <p:cNvSpPr txBox="1">
            <a:spLocks noChangeArrowheads="1"/>
          </p:cNvSpPr>
          <p:nvPr/>
        </p:nvSpPr>
        <p:spPr bwMode="auto">
          <a:xfrm>
            <a:off x="468313" y="5445125"/>
            <a:ext cx="3167062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安培指出</a:t>
            </a:r>
            <a:r>
              <a:rPr kumimoji="1" lang="en-US" altLang="zh-CN" sz="2400" b="1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: </a:t>
            </a:r>
          </a:p>
          <a:p>
            <a:pPr eaLnBrk="1" hangingPunct="1"/>
            <a:r>
              <a:rPr kumimoji="1" lang="en-US" altLang="zh-CN" sz="2400" b="1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所有磁现象来源</a:t>
            </a:r>
          </a:p>
          <a:p>
            <a:pPr eaLnBrk="1" hangingPunct="1"/>
            <a:r>
              <a:rPr kumimoji="1" lang="zh-CN" altLang="en-US" sz="24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 于电荷的运动。</a:t>
            </a:r>
          </a:p>
        </p:txBody>
      </p:sp>
      <p:sp>
        <p:nvSpPr>
          <p:cNvPr id="2118694" name="Rectangle 38"/>
          <p:cNvSpPr>
            <a:spLocks noChangeArrowheads="1"/>
          </p:cNvSpPr>
          <p:nvPr/>
        </p:nvSpPr>
        <p:spPr bwMode="auto">
          <a:xfrm>
            <a:off x="5411788" y="4032250"/>
            <a:ext cx="815975" cy="8318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00FF00"/>
                </a:solidFill>
                <a:latin typeface="Times New Roman" panose="02020603050405020304" pitchFamily="18" charset="0"/>
                <a:ea typeface="仿宋_GB2312" pitchFamily="49" charset="-122"/>
              </a:rPr>
              <a:t>运动电荷</a:t>
            </a:r>
          </a:p>
        </p:txBody>
      </p:sp>
      <p:sp>
        <p:nvSpPr>
          <p:cNvPr id="2118695" name="Rectangle 39"/>
          <p:cNvSpPr>
            <a:spLocks noChangeArrowheads="1"/>
          </p:cNvSpPr>
          <p:nvPr/>
        </p:nvSpPr>
        <p:spPr bwMode="auto">
          <a:xfrm>
            <a:off x="6827838" y="4032250"/>
            <a:ext cx="552450" cy="8318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00FF00"/>
                </a:solidFill>
                <a:latin typeface="Times New Roman" panose="02020603050405020304" pitchFamily="18" charset="0"/>
                <a:ea typeface="仿宋_GB2312" pitchFamily="49" charset="-122"/>
              </a:rPr>
              <a:t>磁</a:t>
            </a:r>
          </a:p>
          <a:p>
            <a:pPr eaLnBrk="1" hangingPunct="1"/>
            <a:r>
              <a:rPr kumimoji="1" lang="zh-CN" altLang="en-US" sz="2400" b="1">
                <a:solidFill>
                  <a:srgbClr val="00FF00"/>
                </a:solidFill>
                <a:latin typeface="Times New Roman" panose="02020603050405020304" pitchFamily="18" charset="0"/>
                <a:ea typeface="仿宋_GB2312" pitchFamily="49" charset="-122"/>
              </a:rPr>
              <a:t>场</a:t>
            </a:r>
          </a:p>
        </p:txBody>
      </p:sp>
      <p:sp>
        <p:nvSpPr>
          <p:cNvPr id="2118696" name="Rectangle 40"/>
          <p:cNvSpPr>
            <a:spLocks noChangeArrowheads="1"/>
          </p:cNvSpPr>
          <p:nvPr/>
        </p:nvSpPr>
        <p:spPr bwMode="auto">
          <a:xfrm>
            <a:off x="7927975" y="4025900"/>
            <a:ext cx="892175" cy="8318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00FF00"/>
                </a:solidFill>
                <a:latin typeface="Times New Roman" panose="02020603050405020304" pitchFamily="18" charset="0"/>
                <a:ea typeface="仿宋_GB2312" pitchFamily="49" charset="-122"/>
              </a:rPr>
              <a:t>运动电荷</a:t>
            </a:r>
          </a:p>
        </p:txBody>
      </p:sp>
      <p:sp>
        <p:nvSpPr>
          <p:cNvPr id="2118697" name="AutoShape 41"/>
          <p:cNvSpPr>
            <a:spLocks noChangeArrowheads="1"/>
          </p:cNvSpPr>
          <p:nvPr/>
        </p:nvSpPr>
        <p:spPr bwMode="auto">
          <a:xfrm>
            <a:off x="6313488" y="4330700"/>
            <a:ext cx="419100" cy="304800"/>
          </a:xfrm>
          <a:prstGeom prst="rightArrow">
            <a:avLst>
              <a:gd name="adj1" fmla="val 50000"/>
              <a:gd name="adj2" fmla="val 34375"/>
            </a:avLst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18698" name="AutoShape 42"/>
          <p:cNvSpPr>
            <a:spLocks noChangeArrowheads="1"/>
          </p:cNvSpPr>
          <p:nvPr/>
        </p:nvSpPr>
        <p:spPr bwMode="auto">
          <a:xfrm>
            <a:off x="7451725" y="4330700"/>
            <a:ext cx="419100" cy="304800"/>
          </a:xfrm>
          <a:prstGeom prst="rightArrow">
            <a:avLst>
              <a:gd name="adj1" fmla="val 50000"/>
              <a:gd name="adj2" fmla="val 34375"/>
            </a:avLst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18700" name="AutoShape 44"/>
          <p:cNvSpPr>
            <a:spLocks noChangeArrowheads="1"/>
          </p:cNvSpPr>
          <p:nvPr/>
        </p:nvSpPr>
        <p:spPr bwMode="auto">
          <a:xfrm>
            <a:off x="4284663" y="3927475"/>
            <a:ext cx="1081087" cy="914400"/>
          </a:xfrm>
          <a:prstGeom prst="notchedRightArrow">
            <a:avLst>
              <a:gd name="adj1" fmla="val 39926"/>
              <a:gd name="adj2" fmla="val 62809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b="1">
                <a:solidFill>
                  <a:srgbClr val="333333"/>
                </a:solidFill>
              </a:rPr>
              <a:t>本质</a:t>
            </a:r>
            <a:r>
              <a:rPr kumimoji="1" lang="en-US" altLang="zh-CN" b="1">
                <a:solidFill>
                  <a:srgbClr val="333333"/>
                </a:solidFill>
              </a:rPr>
              <a:t>:</a:t>
            </a:r>
          </a:p>
        </p:txBody>
      </p:sp>
      <p:sp>
        <p:nvSpPr>
          <p:cNvPr id="2118701" name="Text Box 45"/>
          <p:cNvSpPr txBox="1">
            <a:spLocks noChangeArrowheads="1"/>
          </p:cNvSpPr>
          <p:nvPr/>
        </p:nvSpPr>
        <p:spPr bwMode="auto">
          <a:xfrm>
            <a:off x="3563938" y="5157788"/>
            <a:ext cx="295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kumimoji="1" lang="en-US" altLang="zh-CN" sz="2400" b="1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磁场的性质：</a:t>
            </a:r>
          </a:p>
        </p:txBody>
      </p:sp>
      <p:sp>
        <p:nvSpPr>
          <p:cNvPr id="2118702" name="Text Box 46"/>
          <p:cNvSpPr txBox="1">
            <a:spLocks noChangeArrowheads="1"/>
          </p:cNvSpPr>
          <p:nvPr/>
        </p:nvSpPr>
        <p:spPr bwMode="auto">
          <a:xfrm>
            <a:off x="4140200" y="5683250"/>
            <a:ext cx="417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FFFF"/>
              </a:buClr>
              <a:buFontTx/>
              <a:buChar char="•"/>
            </a:pPr>
            <a:r>
              <a:rPr kumimoji="1" lang="en-US" altLang="zh-CN" sz="24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对运动电荷和电流施力；</a:t>
            </a:r>
          </a:p>
        </p:txBody>
      </p:sp>
      <p:sp>
        <p:nvSpPr>
          <p:cNvPr id="2118703" name="Text Box 47"/>
          <p:cNvSpPr txBox="1">
            <a:spLocks noChangeArrowheads="1"/>
          </p:cNvSpPr>
          <p:nvPr/>
        </p:nvSpPr>
        <p:spPr bwMode="auto">
          <a:xfrm>
            <a:off x="4143375" y="6140450"/>
            <a:ext cx="4856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FFFF"/>
              </a:buClr>
              <a:buFontTx/>
              <a:buChar char="•"/>
            </a:pPr>
            <a:r>
              <a:rPr kumimoji="1" lang="en-US" altLang="zh-CN" sz="24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是一种物质</a:t>
            </a:r>
            <a:r>
              <a:rPr kumimoji="1" lang="en-US" altLang="zh-CN" sz="24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, </a:t>
            </a:r>
            <a:r>
              <a:rPr kumimoji="1" lang="zh-CN" altLang="en-US" sz="2400" b="1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具有能量和动量。</a:t>
            </a:r>
          </a:p>
        </p:txBody>
      </p:sp>
    </p:spTree>
    <p:extLst>
      <p:ext uri="{BB962C8B-B14F-4D97-AF65-F5344CB8AC3E}">
        <p14:creationId xmlns:p14="http://schemas.microsoft.com/office/powerpoint/2010/main" val="421612056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18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18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11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118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11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18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11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1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11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18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1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11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1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11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11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11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118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11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118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118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118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11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118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2118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118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118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118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2118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118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8659" grpId="0" animBg="1"/>
      <p:bldP spid="2118660" grpId="0" autoUpdateAnimBg="0"/>
      <p:bldP spid="2118665" grpId="0" autoUpdateAnimBg="0"/>
      <p:bldP spid="2118670" grpId="0" autoUpdateAnimBg="0"/>
      <p:bldP spid="2118671" grpId="0" animBg="1"/>
      <p:bldP spid="2118672" grpId="0" autoUpdateAnimBg="0"/>
      <p:bldP spid="2118673" grpId="0" animBg="1"/>
      <p:bldP spid="2118674" grpId="0" autoUpdateAnimBg="0"/>
      <p:bldP spid="2118675" grpId="0" animBg="1"/>
      <p:bldP spid="2118681" grpId="0" animBg="1" autoUpdateAnimBg="0"/>
      <p:bldP spid="2118682" grpId="0" animBg="1" autoUpdateAnimBg="0"/>
      <p:bldP spid="2118683" grpId="0" animBg="1" autoUpdateAnimBg="0"/>
      <p:bldP spid="2118684" grpId="0" animBg="1" autoUpdateAnimBg="0"/>
      <p:bldP spid="2118685" grpId="0" animBg="1" autoUpdateAnimBg="0"/>
      <p:bldP spid="2118686" grpId="0" animBg="1"/>
      <p:bldP spid="2118687" grpId="0" animBg="1"/>
      <p:bldP spid="2118688" grpId="0" animBg="1"/>
      <p:bldP spid="2118689" grpId="0" autoUpdateAnimBg="0"/>
      <p:bldP spid="2118691" grpId="0"/>
      <p:bldP spid="2118692" grpId="0"/>
      <p:bldP spid="2118693" grpId="0" autoUpdateAnimBg="0"/>
      <p:bldP spid="2118694" grpId="0" animBg="1" autoUpdateAnimBg="0"/>
      <p:bldP spid="2118695" grpId="0" animBg="1" autoUpdateAnimBg="0"/>
      <p:bldP spid="2118696" grpId="0" animBg="1" autoUpdateAnimBg="0"/>
      <p:bldP spid="2118697" grpId="0" animBg="1"/>
      <p:bldP spid="2118698" grpId="0" animBg="1"/>
      <p:bldP spid="2118700" grpId="0" animBg="1"/>
      <p:bldP spid="2118701" grpId="0" autoUpdateAnimBg="0"/>
      <p:bldP spid="2118702" grpId="0" autoUpdateAnimBg="0"/>
      <p:bldP spid="2118703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306" name="Text Box 2"/>
          <p:cNvSpPr txBox="1">
            <a:spLocks noChangeArrowheads="1"/>
          </p:cNvSpPr>
          <p:nvPr/>
        </p:nvSpPr>
        <p:spPr bwMode="auto">
          <a:xfrm>
            <a:off x="179388" y="260350"/>
            <a:ext cx="53673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二</a:t>
            </a:r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.</a:t>
            </a:r>
            <a:r>
              <a:rPr kumimoji="1"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磁感应强度</a:t>
            </a:r>
          </a:p>
        </p:txBody>
      </p:sp>
      <p:graphicFrame>
        <p:nvGraphicFramePr>
          <p:cNvPr id="2146307" name="Object 3"/>
          <p:cNvGraphicFramePr>
            <a:graphicFrameLocks noChangeAspect="1"/>
          </p:cNvGraphicFramePr>
          <p:nvPr/>
        </p:nvGraphicFramePr>
        <p:xfrm>
          <a:off x="2624138" y="261938"/>
          <a:ext cx="334962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公式" r:id="rId3" imgW="152280" imgH="203040" progId="Equation.3">
                  <p:embed/>
                </p:oleObj>
              </mc:Choice>
              <mc:Fallback>
                <p:oleObj name="公式" r:id="rId3" imgW="152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4138" y="261938"/>
                        <a:ext cx="334962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6308" name="AutoShape 4"/>
          <p:cNvSpPr>
            <a:spLocks noChangeArrowheads="1"/>
          </p:cNvSpPr>
          <p:nvPr/>
        </p:nvSpPr>
        <p:spPr bwMode="auto">
          <a:xfrm>
            <a:off x="5937250" y="1866900"/>
            <a:ext cx="949325" cy="460375"/>
          </a:xfrm>
          <a:prstGeom prst="wedgeRoundRectCallout">
            <a:avLst>
              <a:gd name="adj1" fmla="val -86120"/>
              <a:gd name="adj2" fmla="val -36898"/>
              <a:gd name="adj3" fmla="val 16667"/>
            </a:avLst>
          </a:prstGeom>
          <a:solidFill>
            <a:srgbClr val="333333"/>
          </a:solidFill>
          <a:ln w="19050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zh-CN" altLang="zh-CN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46309" name="Rectangle 5"/>
          <p:cNvSpPr>
            <a:spLocks noChangeArrowheads="1"/>
          </p:cNvSpPr>
          <p:nvPr/>
        </p:nvSpPr>
        <p:spPr bwMode="auto">
          <a:xfrm>
            <a:off x="373063" y="830263"/>
            <a:ext cx="2903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描述静电场</a:t>
            </a:r>
          </a:p>
        </p:txBody>
      </p:sp>
      <p:graphicFrame>
        <p:nvGraphicFramePr>
          <p:cNvPr id="2146310" name="Object 6"/>
          <p:cNvGraphicFramePr>
            <a:graphicFrameLocks noChangeAspect="1"/>
          </p:cNvGraphicFramePr>
          <p:nvPr/>
        </p:nvGraphicFramePr>
        <p:xfrm>
          <a:off x="5343525" y="833438"/>
          <a:ext cx="1270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公式" r:id="rId5" imgW="634680" imgH="253800" progId="Equation.3">
                  <p:embed/>
                </p:oleObj>
              </mc:Choice>
              <mc:Fallback>
                <p:oleObj name="公式" r:id="rId5" imgW="6346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3525" y="833438"/>
                        <a:ext cx="1270000" cy="508000"/>
                      </a:xfrm>
                      <a:prstGeom prst="rect">
                        <a:avLst/>
                      </a:prstGeom>
                      <a:solidFill>
                        <a:srgbClr val="333333"/>
                      </a:solidFill>
                      <a:ln w="2857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6311" name="Rectangle 7"/>
          <p:cNvSpPr>
            <a:spLocks noChangeArrowheads="1"/>
          </p:cNvSpPr>
          <p:nvPr/>
        </p:nvSpPr>
        <p:spPr bwMode="auto">
          <a:xfrm>
            <a:off x="373063" y="1479550"/>
            <a:ext cx="2830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描述恒定磁场</a:t>
            </a:r>
          </a:p>
        </p:txBody>
      </p:sp>
      <p:sp>
        <p:nvSpPr>
          <p:cNvPr id="2146312" name="Rectangle 8"/>
          <p:cNvSpPr>
            <a:spLocks noChangeArrowheads="1"/>
          </p:cNvSpPr>
          <p:nvPr/>
        </p:nvSpPr>
        <p:spPr bwMode="auto">
          <a:xfrm>
            <a:off x="2290763" y="1479550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b="1">
                <a:solidFill>
                  <a:srgbClr val="00FF00"/>
                </a:solidFill>
                <a:latin typeface="Times New Roman" panose="02020603050405020304" pitchFamily="18" charset="0"/>
                <a:ea typeface="仿宋_GB2312" pitchFamily="49" charset="-122"/>
              </a:rPr>
              <a:t>——</a:t>
            </a:r>
            <a:r>
              <a:rPr kumimoji="1" lang="zh-CN" altLang="en-US" sz="2400" b="1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引入电流元模型</a:t>
            </a:r>
          </a:p>
        </p:txBody>
      </p:sp>
      <p:sp>
        <p:nvSpPr>
          <p:cNvPr id="2146313" name="Rectangle 9"/>
          <p:cNvSpPr>
            <a:spLocks noChangeArrowheads="1"/>
          </p:cNvSpPr>
          <p:nvPr/>
        </p:nvSpPr>
        <p:spPr bwMode="auto">
          <a:xfrm>
            <a:off x="2339975" y="811213"/>
            <a:ext cx="335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b="1">
                <a:solidFill>
                  <a:srgbClr val="00FF00"/>
                </a:solidFill>
                <a:latin typeface="Times New Roman" panose="02020603050405020304" pitchFamily="18" charset="0"/>
                <a:ea typeface="仿宋_GB2312" pitchFamily="49" charset="-122"/>
              </a:rPr>
              <a:t>——</a:t>
            </a:r>
            <a:r>
              <a:rPr kumimoji="1" lang="zh-CN" altLang="en-US" sz="2400" b="1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引入试验电荷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q</a:t>
            </a:r>
            <a:r>
              <a:rPr kumimoji="1" lang="en-US" altLang="zh-CN" sz="2400" b="1" baseline="-2500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</a:p>
        </p:txBody>
      </p:sp>
      <p:sp>
        <p:nvSpPr>
          <p:cNvPr id="2146314" name="Oval 10"/>
          <p:cNvSpPr>
            <a:spLocks noChangeArrowheads="1"/>
          </p:cNvSpPr>
          <p:nvPr/>
        </p:nvSpPr>
        <p:spPr bwMode="auto">
          <a:xfrm>
            <a:off x="8096250" y="1941513"/>
            <a:ext cx="685800" cy="685800"/>
          </a:xfrm>
          <a:prstGeom prst="ellipse">
            <a:avLst/>
          </a:prstGeom>
          <a:noFill/>
          <a:ln w="19050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46315" name="AutoShape 11"/>
          <p:cNvSpPr>
            <a:spLocks noChangeArrowheads="1"/>
          </p:cNvSpPr>
          <p:nvPr/>
        </p:nvSpPr>
        <p:spPr bwMode="auto">
          <a:xfrm>
            <a:off x="7524750" y="404813"/>
            <a:ext cx="1165225" cy="1003300"/>
          </a:xfrm>
          <a:prstGeom prst="cloudCallout">
            <a:avLst>
              <a:gd name="adj1" fmla="val 26431"/>
              <a:gd name="adj2" fmla="val 106963"/>
            </a:avLst>
          </a:prstGeom>
          <a:solidFill>
            <a:srgbClr val="80808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d</a:t>
            </a:r>
            <a:r>
              <a:rPr kumimoji="1" lang="en-US" altLang="zh-CN" sz="2400" b="1" i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</a:rPr>
              <a:t> ?  </a:t>
            </a:r>
            <a:r>
              <a:rPr kumimoji="1" lang="en-US" altLang="zh-CN" sz="2400" b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d</a:t>
            </a:r>
            <a:r>
              <a:rPr kumimoji="1" lang="en-US" altLang="zh-CN" sz="2400" b="1" i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</a:rPr>
              <a:t> ?</a:t>
            </a:r>
          </a:p>
        </p:txBody>
      </p:sp>
      <p:graphicFrame>
        <p:nvGraphicFramePr>
          <p:cNvPr id="2146316" name="Object 12"/>
          <p:cNvGraphicFramePr>
            <a:graphicFrameLocks noChangeAspect="1"/>
          </p:cNvGraphicFramePr>
          <p:nvPr/>
        </p:nvGraphicFramePr>
        <p:xfrm>
          <a:off x="5214938" y="1500188"/>
          <a:ext cx="508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公式" r:id="rId7" imgW="253800" imgH="215640" progId="Equation.3">
                  <p:embed/>
                </p:oleObj>
              </mc:Choice>
              <mc:Fallback>
                <p:oleObj name="公式" r:id="rId7" imgW="2538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4938" y="1500188"/>
                        <a:ext cx="508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6317" name="Rectangle 13"/>
          <p:cNvSpPr>
            <a:spLocks noChangeArrowheads="1"/>
          </p:cNvSpPr>
          <p:nvPr/>
        </p:nvSpPr>
        <p:spPr bwMode="auto">
          <a:xfrm>
            <a:off x="1089025" y="2160588"/>
            <a:ext cx="1466850" cy="485775"/>
          </a:xfrm>
          <a:prstGeom prst="rect">
            <a:avLst/>
          </a:prstGeom>
          <a:solidFill>
            <a:srgbClr val="3366FF"/>
          </a:solidFill>
          <a:ln w="28575">
            <a:solidFill>
              <a:schemeClr val="hlink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实验结果</a:t>
            </a:r>
          </a:p>
        </p:txBody>
      </p:sp>
      <p:sp>
        <p:nvSpPr>
          <p:cNvPr id="2146318" name="Rectangle 14"/>
          <p:cNvSpPr>
            <a:spLocks noChangeArrowheads="1"/>
          </p:cNvSpPr>
          <p:nvPr/>
        </p:nvSpPr>
        <p:spPr bwMode="auto">
          <a:xfrm>
            <a:off x="284163" y="2838450"/>
            <a:ext cx="615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CCCCFF"/>
                </a:solidFill>
                <a:latin typeface="Times New Roman" panose="02020603050405020304" pitchFamily="18" charset="0"/>
              </a:rPr>
              <a:t> (1)</a:t>
            </a:r>
          </a:p>
        </p:txBody>
      </p:sp>
      <p:sp>
        <p:nvSpPr>
          <p:cNvPr id="2146319" name="Rectangle 15"/>
          <p:cNvSpPr>
            <a:spLocks noChangeArrowheads="1"/>
          </p:cNvSpPr>
          <p:nvPr/>
        </p:nvSpPr>
        <p:spPr bwMode="auto">
          <a:xfrm>
            <a:off x="360363" y="4149725"/>
            <a:ext cx="539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CCCCFF"/>
                </a:solidFill>
                <a:latin typeface="Times New Roman" panose="02020603050405020304" pitchFamily="18" charset="0"/>
              </a:rPr>
              <a:t>(2)</a:t>
            </a:r>
          </a:p>
        </p:txBody>
      </p:sp>
      <p:sp>
        <p:nvSpPr>
          <p:cNvPr id="2146320" name="AutoShape 16"/>
          <p:cNvSpPr>
            <a:spLocks noChangeArrowheads="1"/>
          </p:cNvSpPr>
          <p:nvPr/>
        </p:nvSpPr>
        <p:spPr bwMode="auto">
          <a:xfrm>
            <a:off x="2771775" y="2276475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146321" name="Object 17"/>
          <p:cNvGraphicFramePr>
            <a:graphicFrameLocks noChangeAspect="1"/>
          </p:cNvGraphicFramePr>
          <p:nvPr/>
        </p:nvGraphicFramePr>
        <p:xfrm>
          <a:off x="3906838" y="2201863"/>
          <a:ext cx="304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公式" r:id="rId9" imgW="152280" imgH="203040" progId="Equation.3">
                  <p:embed/>
                </p:oleObj>
              </mc:Choice>
              <mc:Fallback>
                <p:oleObj name="公式" r:id="rId9" imgW="152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6838" y="2201863"/>
                        <a:ext cx="304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6322" name="Object 18"/>
          <p:cNvGraphicFramePr>
            <a:graphicFrameLocks noChangeAspect="1"/>
          </p:cNvGraphicFramePr>
          <p:nvPr/>
        </p:nvGraphicFramePr>
        <p:xfrm>
          <a:off x="874713" y="2857500"/>
          <a:ext cx="914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" name="公式" r:id="rId11" imgW="457200" imgH="215640" progId="Equation.3">
                  <p:embed/>
                </p:oleObj>
              </mc:Choice>
              <mc:Fallback>
                <p:oleObj name="公式" r:id="rId11" imgW="4572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713" y="2857500"/>
                        <a:ext cx="9144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6323" name="AutoShape 19"/>
          <p:cNvSpPr>
            <a:spLocks noChangeArrowheads="1"/>
          </p:cNvSpPr>
          <p:nvPr/>
        </p:nvSpPr>
        <p:spPr bwMode="auto">
          <a:xfrm>
            <a:off x="750888" y="3502025"/>
            <a:ext cx="3816350" cy="503238"/>
          </a:xfrm>
          <a:prstGeom prst="wedgeRectCallout">
            <a:avLst>
              <a:gd name="adj1" fmla="val -32569"/>
              <a:gd name="adj2" fmla="val -92903"/>
            </a:avLst>
          </a:prstGeom>
          <a:solidFill>
            <a:schemeClr val="bg2"/>
          </a:solidFill>
          <a:ln w="19050"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定义：</a:t>
            </a:r>
            <a:r>
              <a:rPr kumimoji="1" lang="zh-CN" altLang="en-US" sz="2400" b="1" i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磁感应强度的方向</a:t>
            </a:r>
          </a:p>
        </p:txBody>
      </p:sp>
      <p:graphicFrame>
        <p:nvGraphicFramePr>
          <p:cNvPr id="2146324" name="Object 20"/>
          <p:cNvGraphicFramePr>
            <a:graphicFrameLocks noChangeAspect="1"/>
          </p:cNvGraphicFramePr>
          <p:nvPr/>
        </p:nvGraphicFramePr>
        <p:xfrm>
          <a:off x="6065838" y="1873250"/>
          <a:ext cx="762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" name="公式" r:id="rId13" imgW="380880" imgH="215640" progId="Equation.3">
                  <p:embed/>
                </p:oleObj>
              </mc:Choice>
              <mc:Fallback>
                <p:oleObj name="公式" r:id="rId13" imgW="380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5838" y="1873250"/>
                        <a:ext cx="762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6325" name="AutoShape 21"/>
          <p:cNvSpPr>
            <a:spLocks noChangeArrowheads="1"/>
          </p:cNvSpPr>
          <p:nvPr/>
        </p:nvSpPr>
        <p:spPr bwMode="auto">
          <a:xfrm>
            <a:off x="1908175" y="2867025"/>
            <a:ext cx="685800" cy="4572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146326" name="Object 22"/>
          <p:cNvGraphicFramePr>
            <a:graphicFrameLocks noChangeAspect="1"/>
          </p:cNvGraphicFramePr>
          <p:nvPr/>
        </p:nvGraphicFramePr>
        <p:xfrm>
          <a:off x="2667000" y="2867025"/>
          <a:ext cx="9890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name="公式" r:id="rId15" imgW="495000" imgH="215640" progId="Equation.3">
                  <p:embed/>
                </p:oleObj>
              </mc:Choice>
              <mc:Fallback>
                <p:oleObj name="公式" r:id="rId15" imgW="4950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867025"/>
                        <a:ext cx="98901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6327" name="Object 23"/>
          <p:cNvGraphicFramePr>
            <a:graphicFrameLocks noChangeAspect="1"/>
          </p:cNvGraphicFramePr>
          <p:nvPr/>
        </p:nvGraphicFramePr>
        <p:xfrm>
          <a:off x="1073150" y="4162425"/>
          <a:ext cx="1397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公式" r:id="rId17" imgW="698400" imgH="215640" progId="Equation.3">
                  <p:embed/>
                </p:oleObj>
              </mc:Choice>
              <mc:Fallback>
                <p:oleObj name="公式" r:id="rId17" imgW="698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3150" y="4162425"/>
                        <a:ext cx="1397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6328" name="AutoShape 24"/>
          <p:cNvSpPr>
            <a:spLocks noChangeArrowheads="1"/>
          </p:cNvSpPr>
          <p:nvPr/>
        </p:nvSpPr>
        <p:spPr bwMode="auto">
          <a:xfrm>
            <a:off x="2771775" y="4149725"/>
            <a:ext cx="692150" cy="457200"/>
          </a:xfrm>
          <a:prstGeom prst="rightArrow">
            <a:avLst>
              <a:gd name="adj1" fmla="val 50000"/>
              <a:gd name="adj2" fmla="val 3784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146329" name="Object 25"/>
          <p:cNvGraphicFramePr>
            <a:graphicFrameLocks noChangeAspect="1"/>
          </p:cNvGraphicFramePr>
          <p:nvPr/>
        </p:nvGraphicFramePr>
        <p:xfrm>
          <a:off x="3563938" y="4164013"/>
          <a:ext cx="1397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公式" r:id="rId19" imgW="698400" imgH="228600" progId="Equation.3">
                  <p:embed/>
                </p:oleObj>
              </mc:Choice>
              <mc:Fallback>
                <p:oleObj name="公式" r:id="rId19" imgW="698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4164013"/>
                        <a:ext cx="1397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6330" name="Object 26"/>
          <p:cNvGraphicFramePr>
            <a:graphicFrameLocks noChangeAspect="1"/>
          </p:cNvGraphicFramePr>
          <p:nvPr>
            <p:extLst/>
          </p:nvPr>
        </p:nvGraphicFramePr>
        <p:xfrm>
          <a:off x="3756025" y="5464175"/>
          <a:ext cx="13208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公式" r:id="rId21" imgW="660240" imgH="368280" progId="Equation.3">
                  <p:embed/>
                </p:oleObj>
              </mc:Choice>
              <mc:Fallback>
                <p:oleObj name="公式" r:id="rId21" imgW="660240" imgH="368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6025" y="5464175"/>
                        <a:ext cx="1320800" cy="736600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6331" name="Freeform 27"/>
          <p:cNvSpPr>
            <a:spLocks/>
          </p:cNvSpPr>
          <p:nvPr/>
        </p:nvSpPr>
        <p:spPr bwMode="auto">
          <a:xfrm rot="-2026807">
            <a:off x="6980238" y="1624013"/>
            <a:ext cx="1625600" cy="2070100"/>
          </a:xfrm>
          <a:custGeom>
            <a:avLst/>
            <a:gdLst>
              <a:gd name="T0" fmla="*/ 2147483647 w 1024"/>
              <a:gd name="T1" fmla="*/ 2147483647 h 1304"/>
              <a:gd name="T2" fmla="*/ 2147483647 w 1024"/>
              <a:gd name="T3" fmla="*/ 2147483647 h 1304"/>
              <a:gd name="T4" fmla="*/ 2147483647 w 1024"/>
              <a:gd name="T5" fmla="*/ 2147483647 h 1304"/>
              <a:gd name="T6" fmla="*/ 2147483647 w 1024"/>
              <a:gd name="T7" fmla="*/ 2147483647 h 1304"/>
              <a:gd name="T8" fmla="*/ 2147483647 w 1024"/>
              <a:gd name="T9" fmla="*/ 2147483647 h 1304"/>
              <a:gd name="T10" fmla="*/ 2147483647 w 1024"/>
              <a:gd name="T11" fmla="*/ 2147483647 h 1304"/>
              <a:gd name="T12" fmla="*/ 2147483647 w 1024"/>
              <a:gd name="T13" fmla="*/ 2147483647 h 1304"/>
              <a:gd name="T14" fmla="*/ 2147483647 w 1024"/>
              <a:gd name="T15" fmla="*/ 0 h 1304"/>
              <a:gd name="T16" fmla="*/ 2147483647 w 1024"/>
              <a:gd name="T17" fmla="*/ 2147483647 h 130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24"/>
              <a:gd name="T28" fmla="*/ 0 h 1304"/>
              <a:gd name="T29" fmla="*/ 1024 w 1024"/>
              <a:gd name="T30" fmla="*/ 1304 h 130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24" h="1304">
                <a:moveTo>
                  <a:pt x="464" y="144"/>
                </a:moveTo>
                <a:cubicBezTo>
                  <a:pt x="408" y="200"/>
                  <a:pt x="304" y="256"/>
                  <a:pt x="272" y="336"/>
                </a:cubicBezTo>
                <a:cubicBezTo>
                  <a:pt x="240" y="416"/>
                  <a:pt x="312" y="528"/>
                  <a:pt x="272" y="624"/>
                </a:cubicBezTo>
                <a:cubicBezTo>
                  <a:pt x="232" y="720"/>
                  <a:pt x="0" y="800"/>
                  <a:pt x="32" y="912"/>
                </a:cubicBezTo>
                <a:cubicBezTo>
                  <a:pt x="64" y="1024"/>
                  <a:pt x="312" y="1304"/>
                  <a:pt x="464" y="1296"/>
                </a:cubicBezTo>
                <a:cubicBezTo>
                  <a:pt x="616" y="1288"/>
                  <a:pt x="864" y="1056"/>
                  <a:pt x="944" y="864"/>
                </a:cubicBezTo>
                <a:cubicBezTo>
                  <a:pt x="1024" y="672"/>
                  <a:pt x="1000" y="288"/>
                  <a:pt x="944" y="144"/>
                </a:cubicBezTo>
                <a:cubicBezTo>
                  <a:pt x="888" y="0"/>
                  <a:pt x="680" y="0"/>
                  <a:pt x="608" y="0"/>
                </a:cubicBezTo>
                <a:cubicBezTo>
                  <a:pt x="536" y="0"/>
                  <a:pt x="520" y="88"/>
                  <a:pt x="464" y="144"/>
                </a:cubicBezTo>
                <a:close/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46332" name="Line 28"/>
          <p:cNvSpPr>
            <a:spLocks noChangeShapeType="1"/>
          </p:cNvSpPr>
          <p:nvPr/>
        </p:nvSpPr>
        <p:spPr bwMode="auto">
          <a:xfrm rot="1249470" flipH="1" flipV="1">
            <a:off x="7391400" y="2889250"/>
            <a:ext cx="14288" cy="406400"/>
          </a:xfrm>
          <a:prstGeom prst="line">
            <a:avLst/>
          </a:prstGeom>
          <a:noFill/>
          <a:ln w="412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46333" name="AutoShape 29"/>
          <p:cNvSpPr>
            <a:spLocks noChangeArrowheads="1"/>
          </p:cNvSpPr>
          <p:nvPr/>
        </p:nvSpPr>
        <p:spPr bwMode="auto">
          <a:xfrm rot="3803532">
            <a:off x="8224838" y="2233613"/>
            <a:ext cx="457200" cy="1524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146334" name="Object 30"/>
          <p:cNvGraphicFramePr>
            <a:graphicFrameLocks noChangeAspect="1"/>
          </p:cNvGraphicFramePr>
          <p:nvPr/>
        </p:nvGraphicFramePr>
        <p:xfrm>
          <a:off x="7486650" y="2968625"/>
          <a:ext cx="2540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" name="公式" r:id="rId23" imgW="126720" imgH="164880" progId="Equation.3">
                  <p:embed/>
                </p:oleObj>
              </mc:Choice>
              <mc:Fallback>
                <p:oleObj name="公式" r:id="rId23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6650" y="2968625"/>
                        <a:ext cx="2540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6335" name="Object 31"/>
          <p:cNvGraphicFramePr>
            <a:graphicFrameLocks noChangeAspect="1"/>
          </p:cNvGraphicFramePr>
          <p:nvPr/>
        </p:nvGraphicFramePr>
        <p:xfrm>
          <a:off x="7862888" y="2195513"/>
          <a:ext cx="508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公式" r:id="rId25" imgW="253800" imgH="215640" progId="Equation.3">
                  <p:embed/>
                </p:oleObj>
              </mc:Choice>
              <mc:Fallback>
                <p:oleObj name="公式" r:id="rId25" imgW="2538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2888" y="2195513"/>
                        <a:ext cx="508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6336" name="Object 32"/>
          <p:cNvGraphicFramePr>
            <a:graphicFrameLocks noChangeAspect="1"/>
          </p:cNvGraphicFramePr>
          <p:nvPr/>
        </p:nvGraphicFramePr>
        <p:xfrm>
          <a:off x="6010275" y="3716338"/>
          <a:ext cx="914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name="公式" r:id="rId27" imgW="457200" imgH="215640" progId="Equation.3">
                  <p:embed/>
                </p:oleObj>
              </mc:Choice>
              <mc:Fallback>
                <p:oleObj name="公式" r:id="rId27" imgW="4572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0275" y="3716338"/>
                        <a:ext cx="9144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6337" name="Object 33"/>
          <p:cNvGraphicFramePr>
            <a:graphicFrameLocks noChangeAspect="1"/>
          </p:cNvGraphicFramePr>
          <p:nvPr/>
        </p:nvGraphicFramePr>
        <p:xfrm>
          <a:off x="7686675" y="4822825"/>
          <a:ext cx="736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3" name="公式" r:id="rId29" imgW="368280" imgH="253800" progId="Equation.3">
                  <p:embed/>
                </p:oleObj>
              </mc:Choice>
              <mc:Fallback>
                <p:oleObj name="公式" r:id="rId29" imgW="3682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6675" y="4822825"/>
                        <a:ext cx="7366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6338" name="AutoShape 34"/>
          <p:cNvSpPr>
            <a:spLocks noChangeArrowheads="1"/>
          </p:cNvSpPr>
          <p:nvPr/>
        </p:nvSpPr>
        <p:spPr bwMode="auto">
          <a:xfrm>
            <a:off x="755650" y="5734050"/>
            <a:ext cx="2476500" cy="719138"/>
          </a:xfrm>
          <a:prstGeom prst="wedgeRectCallout">
            <a:avLst>
              <a:gd name="adj1" fmla="val 70449"/>
              <a:gd name="adj2" fmla="val -31458"/>
            </a:avLst>
          </a:prstGeom>
          <a:solidFill>
            <a:schemeClr val="bg2"/>
          </a:solidFill>
          <a:ln w="19050"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>
            <a:lvl1pPr marL="800100" indent="-8001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定义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:  </a:t>
            </a:r>
            <a:r>
              <a:rPr kumimoji="1" lang="zh-CN" altLang="en-US" sz="2400" b="1" i="1">
                <a:solidFill>
                  <a:srgbClr val="FFFFFF"/>
                </a:solidFill>
                <a:latin typeface="Times New Roman" panose="02020603050405020304" pitchFamily="18" charset="0"/>
                <a:ea typeface="仿宋_GB2312" pitchFamily="49" charset="-122"/>
              </a:rPr>
              <a:t>磁感应强度的大小</a:t>
            </a:r>
          </a:p>
        </p:txBody>
      </p:sp>
      <p:graphicFrame>
        <p:nvGraphicFramePr>
          <p:cNvPr id="2146339" name="Object 35"/>
          <p:cNvGraphicFramePr>
            <a:graphicFrameLocks noChangeAspect="1"/>
          </p:cNvGraphicFramePr>
          <p:nvPr/>
        </p:nvGraphicFramePr>
        <p:xfrm>
          <a:off x="1476375" y="4797425"/>
          <a:ext cx="154781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" name="公式" r:id="rId31" imgW="774360" imgH="304560" progId="Equation.3">
                  <p:embed/>
                </p:oleObj>
              </mc:Choice>
              <mc:Fallback>
                <p:oleObj name="公式" r:id="rId31" imgW="77436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797425"/>
                        <a:ext cx="1547813" cy="609600"/>
                      </a:xfrm>
                      <a:prstGeom prst="rect">
                        <a:avLst/>
                      </a:prstGeom>
                      <a:solidFill>
                        <a:srgbClr val="333333"/>
                      </a:solidFill>
                      <a:ln w="2857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6340" name="AutoShape 36"/>
          <p:cNvSpPr>
            <a:spLocks noChangeArrowheads="1"/>
          </p:cNvSpPr>
          <p:nvPr/>
        </p:nvSpPr>
        <p:spPr bwMode="auto">
          <a:xfrm>
            <a:off x="4427538" y="2763838"/>
            <a:ext cx="1800225" cy="377825"/>
          </a:xfrm>
          <a:prstGeom prst="wedgeRectCallout">
            <a:avLst>
              <a:gd name="adj1" fmla="val -62875"/>
              <a:gd name="adj2" fmla="val -122690"/>
            </a:avLst>
          </a:prstGeom>
          <a:solidFill>
            <a:schemeClr val="bg2"/>
          </a:solidFill>
          <a:ln w="19050">
            <a:solidFill>
              <a:schemeClr val="hlink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磁感应强度</a:t>
            </a: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5802313" y="4084638"/>
            <a:ext cx="2986087" cy="2428875"/>
            <a:chOff x="839" y="1304"/>
            <a:chExt cx="1881" cy="1530"/>
          </a:xfrm>
        </p:grpSpPr>
        <p:grpSp>
          <p:nvGrpSpPr>
            <p:cNvPr id="2091" name="Group 38"/>
            <p:cNvGrpSpPr>
              <a:grpSpLocks/>
            </p:cNvGrpSpPr>
            <p:nvPr/>
          </p:nvGrpSpPr>
          <p:grpSpPr bwMode="auto">
            <a:xfrm>
              <a:off x="839" y="1388"/>
              <a:ext cx="1728" cy="1446"/>
              <a:chOff x="1488" y="2544"/>
              <a:chExt cx="1920" cy="1536"/>
            </a:xfrm>
          </p:grpSpPr>
          <p:sp>
            <p:nvSpPr>
              <p:cNvPr id="2095" name="Freeform 39"/>
              <p:cNvSpPr>
                <a:spLocks/>
              </p:cNvSpPr>
              <p:nvPr/>
            </p:nvSpPr>
            <p:spPr bwMode="auto">
              <a:xfrm>
                <a:off x="1488" y="2544"/>
                <a:ext cx="1248" cy="1344"/>
              </a:xfrm>
              <a:custGeom>
                <a:avLst/>
                <a:gdLst>
                  <a:gd name="T0" fmla="*/ 0 w 1248"/>
                  <a:gd name="T1" fmla="*/ 1344 h 1344"/>
                  <a:gd name="T2" fmla="*/ 144 w 1248"/>
                  <a:gd name="T3" fmla="*/ 912 h 1344"/>
                  <a:gd name="T4" fmla="*/ 384 w 1248"/>
                  <a:gd name="T5" fmla="*/ 576 h 1344"/>
                  <a:gd name="T6" fmla="*/ 768 w 1248"/>
                  <a:gd name="T7" fmla="*/ 240 h 1344"/>
                  <a:gd name="T8" fmla="*/ 1248 w 1248"/>
                  <a:gd name="T9" fmla="*/ 0 h 13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48"/>
                  <a:gd name="T16" fmla="*/ 0 h 1344"/>
                  <a:gd name="T17" fmla="*/ 1248 w 1248"/>
                  <a:gd name="T18" fmla="*/ 1344 h 13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48" h="1344">
                    <a:moveTo>
                      <a:pt x="0" y="1344"/>
                    </a:moveTo>
                    <a:cubicBezTo>
                      <a:pt x="40" y="1192"/>
                      <a:pt x="80" y="1040"/>
                      <a:pt x="144" y="912"/>
                    </a:cubicBezTo>
                    <a:cubicBezTo>
                      <a:pt x="208" y="784"/>
                      <a:pt x="280" y="688"/>
                      <a:pt x="384" y="576"/>
                    </a:cubicBezTo>
                    <a:cubicBezTo>
                      <a:pt x="488" y="464"/>
                      <a:pt x="624" y="336"/>
                      <a:pt x="768" y="240"/>
                    </a:cubicBezTo>
                    <a:cubicBezTo>
                      <a:pt x="912" y="144"/>
                      <a:pt x="1080" y="72"/>
                      <a:pt x="1248" y="0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96" name="Freeform 40"/>
              <p:cNvSpPr>
                <a:spLocks/>
              </p:cNvSpPr>
              <p:nvPr/>
            </p:nvSpPr>
            <p:spPr bwMode="auto">
              <a:xfrm>
                <a:off x="1584" y="2928"/>
                <a:ext cx="1488" cy="1056"/>
              </a:xfrm>
              <a:custGeom>
                <a:avLst/>
                <a:gdLst>
                  <a:gd name="T0" fmla="*/ 0 w 1248"/>
                  <a:gd name="T1" fmla="*/ 195 h 1344"/>
                  <a:gd name="T2" fmla="*/ 589 w 1248"/>
                  <a:gd name="T3" fmla="*/ 133 h 1344"/>
                  <a:gd name="T4" fmla="*/ 1568 w 1248"/>
                  <a:gd name="T5" fmla="*/ 84 h 1344"/>
                  <a:gd name="T6" fmla="*/ 3136 w 1248"/>
                  <a:gd name="T7" fmla="*/ 35 h 1344"/>
                  <a:gd name="T8" fmla="*/ 5096 w 1248"/>
                  <a:gd name="T9" fmla="*/ 0 h 13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48"/>
                  <a:gd name="T16" fmla="*/ 0 h 1344"/>
                  <a:gd name="T17" fmla="*/ 1248 w 1248"/>
                  <a:gd name="T18" fmla="*/ 1344 h 13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48" h="1344">
                    <a:moveTo>
                      <a:pt x="0" y="1344"/>
                    </a:moveTo>
                    <a:cubicBezTo>
                      <a:pt x="40" y="1192"/>
                      <a:pt x="80" y="1040"/>
                      <a:pt x="144" y="912"/>
                    </a:cubicBezTo>
                    <a:cubicBezTo>
                      <a:pt x="208" y="784"/>
                      <a:pt x="280" y="688"/>
                      <a:pt x="384" y="576"/>
                    </a:cubicBezTo>
                    <a:cubicBezTo>
                      <a:pt x="488" y="464"/>
                      <a:pt x="624" y="336"/>
                      <a:pt x="768" y="240"/>
                    </a:cubicBezTo>
                    <a:cubicBezTo>
                      <a:pt x="912" y="144"/>
                      <a:pt x="1080" y="72"/>
                      <a:pt x="1248" y="0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97" name="Freeform 41"/>
              <p:cNvSpPr>
                <a:spLocks/>
              </p:cNvSpPr>
              <p:nvPr/>
            </p:nvSpPr>
            <p:spPr bwMode="auto">
              <a:xfrm>
                <a:off x="1680" y="3552"/>
                <a:ext cx="1728" cy="528"/>
              </a:xfrm>
              <a:custGeom>
                <a:avLst/>
                <a:gdLst>
                  <a:gd name="T0" fmla="*/ 0 w 1248"/>
                  <a:gd name="T1" fmla="*/ 1 h 1344"/>
                  <a:gd name="T2" fmla="*/ 1944 w 1248"/>
                  <a:gd name="T3" fmla="*/ 1 h 1344"/>
                  <a:gd name="T4" fmla="*/ 5190 w 1248"/>
                  <a:gd name="T5" fmla="*/ 0 h 1344"/>
                  <a:gd name="T6" fmla="*/ 10372 w 1248"/>
                  <a:gd name="T7" fmla="*/ 0 h 1344"/>
                  <a:gd name="T8" fmla="*/ 16859 w 1248"/>
                  <a:gd name="T9" fmla="*/ 0 h 13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48"/>
                  <a:gd name="T16" fmla="*/ 0 h 1344"/>
                  <a:gd name="T17" fmla="*/ 1248 w 1248"/>
                  <a:gd name="T18" fmla="*/ 1344 h 13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48" h="1344">
                    <a:moveTo>
                      <a:pt x="0" y="1344"/>
                    </a:moveTo>
                    <a:cubicBezTo>
                      <a:pt x="40" y="1192"/>
                      <a:pt x="80" y="1040"/>
                      <a:pt x="144" y="912"/>
                    </a:cubicBezTo>
                    <a:cubicBezTo>
                      <a:pt x="208" y="784"/>
                      <a:pt x="280" y="688"/>
                      <a:pt x="384" y="576"/>
                    </a:cubicBezTo>
                    <a:cubicBezTo>
                      <a:pt x="488" y="464"/>
                      <a:pt x="624" y="336"/>
                      <a:pt x="768" y="240"/>
                    </a:cubicBezTo>
                    <a:cubicBezTo>
                      <a:pt x="912" y="144"/>
                      <a:pt x="1080" y="72"/>
                      <a:pt x="1248" y="0"/>
                    </a:cubicBezTo>
                  </a:path>
                </a:pathLst>
              </a:cu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092" name="Line 42"/>
            <p:cNvSpPr>
              <a:spLocks noChangeShapeType="1"/>
            </p:cNvSpPr>
            <p:nvPr/>
          </p:nvSpPr>
          <p:spPr bwMode="auto">
            <a:xfrm flipV="1">
              <a:off x="1906" y="1304"/>
              <a:ext cx="229" cy="10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93" name="Line 43"/>
            <p:cNvSpPr>
              <a:spLocks noChangeShapeType="1"/>
            </p:cNvSpPr>
            <p:nvPr/>
          </p:nvSpPr>
          <p:spPr bwMode="auto">
            <a:xfrm flipV="1">
              <a:off x="2236" y="1697"/>
              <a:ext cx="187" cy="6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094" name="Line 44"/>
            <p:cNvSpPr>
              <a:spLocks noChangeShapeType="1"/>
            </p:cNvSpPr>
            <p:nvPr/>
          </p:nvSpPr>
          <p:spPr bwMode="auto">
            <a:xfrm flipV="1">
              <a:off x="2472" y="2317"/>
              <a:ext cx="248" cy="3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2146349" name="Line 45"/>
          <p:cNvSpPr>
            <a:spLocks noChangeShapeType="1"/>
          </p:cNvSpPr>
          <p:nvPr/>
        </p:nvSpPr>
        <p:spPr bwMode="auto">
          <a:xfrm flipV="1">
            <a:off x="6684963" y="4059238"/>
            <a:ext cx="287337" cy="792162"/>
          </a:xfrm>
          <a:prstGeom prst="line">
            <a:avLst/>
          </a:prstGeom>
          <a:noFill/>
          <a:ln w="47625">
            <a:solidFill>
              <a:schemeClr val="accent1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146350" name="Object 46"/>
          <p:cNvGraphicFramePr>
            <a:graphicFrameLocks noChangeAspect="1"/>
          </p:cNvGraphicFramePr>
          <p:nvPr/>
        </p:nvGraphicFramePr>
        <p:xfrm>
          <a:off x="6248400" y="4259263"/>
          <a:ext cx="508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5" name="公式" r:id="rId33" imgW="253800" imgH="215640" progId="Equation.3">
                  <p:embed/>
                </p:oleObj>
              </mc:Choice>
              <mc:Fallback>
                <p:oleObj name="公式" r:id="rId33" imgW="2538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4259263"/>
                        <a:ext cx="508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6351" name="Line 47"/>
          <p:cNvSpPr>
            <a:spLocks noChangeShapeType="1"/>
          </p:cNvSpPr>
          <p:nvPr/>
        </p:nvSpPr>
        <p:spPr bwMode="auto">
          <a:xfrm rot="495255" flipV="1">
            <a:off x="6488113" y="5934075"/>
            <a:ext cx="609600" cy="304800"/>
          </a:xfrm>
          <a:prstGeom prst="line">
            <a:avLst/>
          </a:prstGeom>
          <a:noFill/>
          <a:ln w="47625">
            <a:solidFill>
              <a:schemeClr val="accent1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2146352" name="Object 48"/>
          <p:cNvGraphicFramePr>
            <a:graphicFrameLocks noChangeAspect="1"/>
          </p:cNvGraphicFramePr>
          <p:nvPr/>
        </p:nvGraphicFramePr>
        <p:xfrm>
          <a:off x="6578600" y="5497513"/>
          <a:ext cx="914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6" name="公式" r:id="rId35" imgW="457200" imgH="215640" progId="Equation.3">
                  <p:embed/>
                </p:oleObj>
              </mc:Choice>
              <mc:Fallback>
                <p:oleObj name="公式" r:id="rId35" imgW="4572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8600" y="5497513"/>
                        <a:ext cx="9144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6353" name="Line 49"/>
          <p:cNvSpPr>
            <a:spLocks noChangeShapeType="1"/>
          </p:cNvSpPr>
          <p:nvPr/>
        </p:nvSpPr>
        <p:spPr bwMode="auto">
          <a:xfrm flipH="1" flipV="1">
            <a:off x="7362825" y="4670425"/>
            <a:ext cx="228600" cy="609600"/>
          </a:xfrm>
          <a:prstGeom prst="line">
            <a:avLst/>
          </a:prstGeom>
          <a:noFill/>
          <a:ln w="47625">
            <a:solidFill>
              <a:schemeClr val="accent1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8192638" y="4132652"/>
          <a:ext cx="381898" cy="509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7" name="Equation" r:id="rId37" imgW="152280" imgH="203040" progId="Equation.DSMT4">
                  <p:embed/>
                </p:oleObj>
              </mc:Choice>
              <mc:Fallback>
                <p:oleObj name="Equation" r:id="rId37" imgW="1522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8192638" y="4132652"/>
                        <a:ext cx="381898" cy="5091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654585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46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46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46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146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4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46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46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146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46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146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146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146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146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146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46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14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146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46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146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146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146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2146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2146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146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2146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300"/>
                                        <p:tgtEl>
                                          <p:spTgt spid="2146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20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14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146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200"/>
                            </p:stCondLst>
                            <p:childTnLst>
                              <p:par>
                                <p:cTn id="1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146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214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2146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2146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300"/>
                                        <p:tgtEl>
                                          <p:spTgt spid="2146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900"/>
                            </p:stCondLst>
                            <p:childTnLst>
                              <p:par>
                                <p:cTn id="1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214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400"/>
                            </p:stCondLst>
                            <p:childTnLst>
                              <p:par>
                                <p:cTn id="1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214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900"/>
                            </p:stCondLst>
                            <p:childTnLst>
                              <p:par>
                                <p:cTn id="1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2146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2146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2146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"/>
                            </p:stCondLst>
                            <p:childTnLst>
                              <p:par>
                                <p:cTn id="1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300"/>
                                        <p:tgtEl>
                                          <p:spTgt spid="2146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6306" grpId="0" autoUpdateAnimBg="0"/>
      <p:bldP spid="2146308" grpId="0" animBg="1" autoUpdateAnimBg="0"/>
      <p:bldP spid="2146309" grpId="0" autoUpdateAnimBg="0"/>
      <p:bldP spid="2146311" grpId="0" autoUpdateAnimBg="0"/>
      <p:bldP spid="2146312" grpId="0" autoUpdateAnimBg="0"/>
      <p:bldP spid="2146313" grpId="0" autoUpdateAnimBg="0"/>
      <p:bldP spid="2146314" grpId="0" animBg="1"/>
      <p:bldP spid="2146315" grpId="0" animBg="1" autoUpdateAnimBg="0"/>
      <p:bldP spid="2146317" grpId="0" animBg="1" autoUpdateAnimBg="0"/>
      <p:bldP spid="2146318" grpId="0" autoUpdateAnimBg="0"/>
      <p:bldP spid="2146319" grpId="0" autoUpdateAnimBg="0"/>
      <p:bldP spid="2146320" grpId="0" animBg="1"/>
      <p:bldP spid="2146323" grpId="0" animBg="1" autoUpdateAnimBg="0"/>
      <p:bldP spid="2146325" grpId="0" animBg="1"/>
      <p:bldP spid="2146328" grpId="0" animBg="1"/>
      <p:bldP spid="2146331" grpId="0" animBg="1"/>
      <p:bldP spid="2146332" grpId="0" animBg="1"/>
      <p:bldP spid="2146333" grpId="0" animBg="1"/>
      <p:bldP spid="2146338" grpId="0" animBg="1" autoUpdateAnimBg="0"/>
      <p:bldP spid="2146340" grpId="0" animBg="1" autoUpdateAnimBg="0"/>
      <p:bldP spid="2146349" grpId="0" animBg="1"/>
      <p:bldP spid="2146351" grpId="0" animBg="1"/>
      <p:bldP spid="214635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330" name="Rectangle 2"/>
          <p:cNvSpPr>
            <a:spLocks noChangeArrowheads="1"/>
          </p:cNvSpPr>
          <p:nvPr/>
        </p:nvSpPr>
        <p:spPr bwMode="auto">
          <a:xfrm>
            <a:off x="228600" y="531813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CCCCFF"/>
                </a:solidFill>
                <a:latin typeface="Times New Roman"/>
                <a:ea typeface="宋体"/>
              </a:rPr>
              <a:t>(3)</a:t>
            </a:r>
          </a:p>
        </p:txBody>
      </p:sp>
      <p:sp>
        <p:nvSpPr>
          <p:cNvPr id="2147331" name="AutoShape 3"/>
          <p:cNvSpPr>
            <a:spLocks noChangeArrowheads="1"/>
          </p:cNvSpPr>
          <p:nvPr/>
        </p:nvSpPr>
        <p:spPr bwMode="auto">
          <a:xfrm>
            <a:off x="5076825" y="4035425"/>
            <a:ext cx="3505200" cy="762000"/>
          </a:xfrm>
          <a:prstGeom prst="parallelogram">
            <a:avLst>
              <a:gd name="adj" fmla="val 143367"/>
            </a:avLst>
          </a:prstGeom>
          <a:solidFill>
            <a:srgbClr val="808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2147332" name="Line 4"/>
          <p:cNvSpPr>
            <a:spLocks noChangeShapeType="1"/>
          </p:cNvSpPr>
          <p:nvPr/>
        </p:nvSpPr>
        <p:spPr bwMode="auto">
          <a:xfrm flipV="1">
            <a:off x="6219825" y="4111625"/>
            <a:ext cx="914400" cy="457200"/>
          </a:xfrm>
          <a:prstGeom prst="line">
            <a:avLst/>
          </a:prstGeom>
          <a:noFill/>
          <a:ln w="3492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2147333" name="Line 5"/>
          <p:cNvSpPr>
            <a:spLocks noChangeShapeType="1"/>
          </p:cNvSpPr>
          <p:nvPr/>
        </p:nvSpPr>
        <p:spPr bwMode="auto">
          <a:xfrm>
            <a:off x="6219825" y="4568825"/>
            <a:ext cx="990600" cy="0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2147334" name="Line 6"/>
          <p:cNvSpPr>
            <a:spLocks noChangeShapeType="1"/>
          </p:cNvSpPr>
          <p:nvPr/>
        </p:nvSpPr>
        <p:spPr bwMode="auto">
          <a:xfrm flipH="1" flipV="1">
            <a:off x="6205538" y="3646488"/>
            <a:ext cx="14287" cy="922337"/>
          </a:xfrm>
          <a:prstGeom prst="line">
            <a:avLst/>
          </a:prstGeom>
          <a:noFill/>
          <a:ln w="31750">
            <a:solidFill>
              <a:schemeClr val="accent1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graphicFrame>
        <p:nvGraphicFramePr>
          <p:cNvPr id="2147335" name="Object 7"/>
          <p:cNvGraphicFramePr>
            <a:graphicFrameLocks noChangeAspect="1"/>
          </p:cNvGraphicFramePr>
          <p:nvPr>
            <p:extLst/>
          </p:nvPr>
        </p:nvGraphicFramePr>
        <p:xfrm>
          <a:off x="6921500" y="3519488"/>
          <a:ext cx="304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公式" r:id="rId3" imgW="152280" imgH="203040" progId="Equation.3">
                  <p:embed/>
                </p:oleObj>
              </mc:Choice>
              <mc:Fallback>
                <p:oleObj name="公式" r:id="rId3" imgW="152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0" y="3519488"/>
                        <a:ext cx="304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7336" name="Object 8"/>
          <p:cNvGraphicFramePr>
            <a:graphicFrameLocks noChangeAspect="1"/>
          </p:cNvGraphicFramePr>
          <p:nvPr>
            <p:extLst/>
          </p:nvPr>
        </p:nvGraphicFramePr>
        <p:xfrm>
          <a:off x="7286625" y="4035425"/>
          <a:ext cx="508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公式" r:id="rId5" imgW="253800" imgH="215640" progId="Equation.3">
                  <p:embed/>
                </p:oleObj>
              </mc:Choice>
              <mc:Fallback>
                <p:oleObj name="公式" r:id="rId5" imgW="2538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25" y="4035425"/>
                        <a:ext cx="508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7337" name="Object 9"/>
          <p:cNvGraphicFramePr>
            <a:graphicFrameLocks noChangeAspect="1"/>
          </p:cNvGraphicFramePr>
          <p:nvPr>
            <p:extLst/>
          </p:nvPr>
        </p:nvGraphicFramePr>
        <p:xfrm>
          <a:off x="801688" y="1281113"/>
          <a:ext cx="225901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公式" r:id="rId7" imgW="1130040" imgH="342720" progId="Equation.3">
                  <p:embed/>
                </p:oleObj>
              </mc:Choice>
              <mc:Fallback>
                <p:oleObj name="公式" r:id="rId7" imgW="113004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688" y="1281113"/>
                        <a:ext cx="2259012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7338" name="Object 10"/>
          <p:cNvGraphicFramePr>
            <a:graphicFrameLocks noChangeAspect="1"/>
          </p:cNvGraphicFramePr>
          <p:nvPr>
            <p:extLst/>
          </p:nvPr>
        </p:nvGraphicFramePr>
        <p:xfrm>
          <a:off x="809625" y="2524125"/>
          <a:ext cx="195421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公式" r:id="rId9" imgW="977760" imgH="177480" progId="Equation.3">
                  <p:embed/>
                </p:oleObj>
              </mc:Choice>
              <mc:Fallback>
                <p:oleObj name="公式" r:id="rId9" imgW="9777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625" y="2524125"/>
                        <a:ext cx="1954213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7339" name="AutoShape 11"/>
          <p:cNvSpPr>
            <a:spLocks noChangeArrowheads="1"/>
          </p:cNvSpPr>
          <p:nvPr/>
        </p:nvSpPr>
        <p:spPr bwMode="auto">
          <a:xfrm>
            <a:off x="1711325" y="1965325"/>
            <a:ext cx="487363" cy="365125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accent1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CC99">
                  <a:lumMod val="60000"/>
                  <a:lumOff val="40000"/>
                </a:srgbClr>
              </a:solidFill>
              <a:latin typeface="Times New Roman"/>
              <a:ea typeface="宋体"/>
            </a:endParaRPr>
          </a:p>
        </p:txBody>
      </p:sp>
      <p:sp>
        <p:nvSpPr>
          <p:cNvPr id="2147340" name="AutoShape 12"/>
          <p:cNvSpPr>
            <a:spLocks noChangeArrowheads="1"/>
          </p:cNvSpPr>
          <p:nvPr/>
        </p:nvSpPr>
        <p:spPr bwMode="auto">
          <a:xfrm>
            <a:off x="1709738" y="3044825"/>
            <a:ext cx="487362" cy="365125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graphicFrame>
        <p:nvGraphicFramePr>
          <p:cNvPr id="2147341" name="Object 13"/>
          <p:cNvGraphicFramePr>
            <a:graphicFrameLocks noChangeAspect="1"/>
          </p:cNvGraphicFramePr>
          <p:nvPr>
            <p:extLst/>
          </p:nvPr>
        </p:nvGraphicFramePr>
        <p:xfrm>
          <a:off x="1076325" y="3549650"/>
          <a:ext cx="16240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name="公式" r:id="rId11" imgW="812520" imgH="215640" progId="Equation.3">
                  <p:embed/>
                </p:oleObj>
              </mc:Choice>
              <mc:Fallback>
                <p:oleObj name="公式" r:id="rId11" imgW="8125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325" y="3549650"/>
                        <a:ext cx="1624013" cy="431800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rgbClr val="00FF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7342" name="Object 14"/>
          <p:cNvGraphicFramePr>
            <a:graphicFrameLocks noChangeAspect="1"/>
          </p:cNvGraphicFramePr>
          <p:nvPr>
            <p:extLst/>
          </p:nvPr>
        </p:nvGraphicFramePr>
        <p:xfrm>
          <a:off x="3132138" y="1479550"/>
          <a:ext cx="8874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公式" r:id="rId13" imgW="444240" imgH="177480" progId="Equation.3">
                  <p:embed/>
                </p:oleObj>
              </mc:Choice>
              <mc:Fallback>
                <p:oleObj name="公式" r:id="rId13" imgW="44424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1479550"/>
                        <a:ext cx="8874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7343" name="Rectangle 15"/>
          <p:cNvSpPr>
            <a:spLocks noChangeArrowheads="1"/>
          </p:cNvSpPr>
          <p:nvPr/>
        </p:nvSpPr>
        <p:spPr bwMode="auto">
          <a:xfrm>
            <a:off x="2776455" y="3561663"/>
            <a:ext cx="2376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b="1" dirty="0">
                <a:solidFill>
                  <a:srgbClr val="00CC99">
                    <a:lumMod val="60000"/>
                    <a:lumOff val="40000"/>
                  </a:srgbClr>
                </a:solidFill>
                <a:latin typeface="Times New Roman"/>
                <a:ea typeface="宋体"/>
              </a:rPr>
              <a:t>——</a:t>
            </a:r>
            <a:r>
              <a:rPr kumimoji="1" lang="en-US" altLang="zh-CN" b="1" dirty="0">
                <a:solidFill>
                  <a:srgbClr val="CC3300"/>
                </a:solidFill>
                <a:latin typeface="Times New Roman"/>
                <a:ea typeface="宋体"/>
              </a:rPr>
              <a:t>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/>
                <a:ea typeface="宋体"/>
              </a:rPr>
              <a:t>安培力公式</a:t>
            </a:r>
            <a:endParaRPr kumimoji="1" lang="zh-CN" altLang="en-US" sz="2000" b="1" dirty="0">
              <a:solidFill>
                <a:srgbClr val="00FF00"/>
              </a:solidFill>
              <a:latin typeface="Times New Roman"/>
              <a:ea typeface="宋体"/>
            </a:endParaRPr>
          </a:p>
        </p:txBody>
      </p:sp>
      <p:graphicFrame>
        <p:nvGraphicFramePr>
          <p:cNvPr id="2147344" name="Object 16"/>
          <p:cNvGraphicFramePr>
            <a:graphicFrameLocks noChangeAspect="1"/>
          </p:cNvGraphicFramePr>
          <p:nvPr>
            <p:extLst/>
          </p:nvPr>
        </p:nvGraphicFramePr>
        <p:xfrm>
          <a:off x="2771775" y="2481263"/>
          <a:ext cx="965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" name="公式" r:id="rId15" imgW="482400" imgH="228600" progId="Equation.3">
                  <p:embed/>
                </p:oleObj>
              </mc:Choice>
              <mc:Fallback>
                <p:oleObj name="公式" r:id="rId15" imgW="482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481263"/>
                        <a:ext cx="965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7345" name="Object 17"/>
          <p:cNvGraphicFramePr>
            <a:graphicFrameLocks noChangeAspect="1"/>
          </p:cNvGraphicFramePr>
          <p:nvPr>
            <p:extLst/>
          </p:nvPr>
        </p:nvGraphicFramePr>
        <p:xfrm>
          <a:off x="6653213" y="4308475"/>
          <a:ext cx="304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" name="公式" r:id="rId17" imgW="152280" imgH="139680" progId="Equation.3">
                  <p:embed/>
                </p:oleObj>
              </mc:Choice>
              <mc:Fallback>
                <p:oleObj name="公式" r:id="rId17" imgW="15228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3213" y="4308475"/>
                        <a:ext cx="3048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7346" name="Object 18"/>
          <p:cNvGraphicFramePr>
            <a:graphicFrameLocks noChangeAspect="1"/>
          </p:cNvGraphicFramePr>
          <p:nvPr>
            <p:extLst/>
          </p:nvPr>
        </p:nvGraphicFramePr>
        <p:xfrm>
          <a:off x="6308725" y="3357563"/>
          <a:ext cx="457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2" name="公式" r:id="rId19" imgW="228600" imgH="215640" progId="Equation.3">
                  <p:embed/>
                </p:oleObj>
              </mc:Choice>
              <mc:Fallback>
                <p:oleObj name="公式" r:id="rId19" imgW="228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8725" y="3357563"/>
                        <a:ext cx="4572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7347" name="AutoShape 19"/>
          <p:cNvSpPr>
            <a:spLocks noChangeArrowheads="1"/>
          </p:cNvSpPr>
          <p:nvPr/>
        </p:nvSpPr>
        <p:spPr bwMode="auto">
          <a:xfrm>
            <a:off x="5364163" y="1584325"/>
            <a:ext cx="3429000" cy="914400"/>
          </a:xfrm>
          <a:prstGeom prst="parallelogram">
            <a:avLst>
              <a:gd name="adj" fmla="val 116875"/>
            </a:avLst>
          </a:prstGeom>
          <a:solidFill>
            <a:srgbClr val="808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2147348" name="Line 20"/>
          <p:cNvSpPr>
            <a:spLocks noChangeShapeType="1"/>
          </p:cNvSpPr>
          <p:nvPr/>
        </p:nvSpPr>
        <p:spPr bwMode="auto">
          <a:xfrm flipV="1">
            <a:off x="6278563" y="1660525"/>
            <a:ext cx="762000" cy="609600"/>
          </a:xfrm>
          <a:prstGeom prst="line">
            <a:avLst/>
          </a:prstGeom>
          <a:noFill/>
          <a:ln w="3492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2147349" name="Line 21"/>
          <p:cNvSpPr>
            <a:spLocks noChangeShapeType="1"/>
          </p:cNvSpPr>
          <p:nvPr/>
        </p:nvSpPr>
        <p:spPr bwMode="auto">
          <a:xfrm>
            <a:off x="6278563" y="2270125"/>
            <a:ext cx="990600" cy="0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2147350" name="Line 22"/>
          <p:cNvSpPr>
            <a:spLocks noChangeShapeType="1"/>
          </p:cNvSpPr>
          <p:nvPr/>
        </p:nvSpPr>
        <p:spPr bwMode="auto">
          <a:xfrm flipV="1">
            <a:off x="6278563" y="1050925"/>
            <a:ext cx="0" cy="12192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graphicFrame>
        <p:nvGraphicFramePr>
          <p:cNvPr id="2147351" name="Object 23"/>
          <p:cNvGraphicFramePr>
            <a:graphicFrameLocks noChangeAspect="1"/>
          </p:cNvGraphicFramePr>
          <p:nvPr>
            <p:extLst/>
          </p:nvPr>
        </p:nvGraphicFramePr>
        <p:xfrm>
          <a:off x="7119938" y="1346200"/>
          <a:ext cx="304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" name="公式" r:id="rId21" imgW="152280" imgH="203040" progId="Equation.3">
                  <p:embed/>
                </p:oleObj>
              </mc:Choice>
              <mc:Fallback>
                <p:oleObj name="公式" r:id="rId21" imgW="152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9938" y="1346200"/>
                        <a:ext cx="304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7352" name="Object 24"/>
          <p:cNvGraphicFramePr>
            <a:graphicFrameLocks noChangeAspect="1"/>
          </p:cNvGraphicFramePr>
          <p:nvPr>
            <p:extLst/>
          </p:nvPr>
        </p:nvGraphicFramePr>
        <p:xfrm>
          <a:off x="7192963" y="1890713"/>
          <a:ext cx="508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" name="公式" r:id="rId23" imgW="253800" imgH="215640" progId="Equation.3">
                  <p:embed/>
                </p:oleObj>
              </mc:Choice>
              <mc:Fallback>
                <p:oleObj name="公式" r:id="rId23" imgW="2538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2963" y="1890713"/>
                        <a:ext cx="508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7353" name="Object 25"/>
          <p:cNvGraphicFramePr>
            <a:graphicFrameLocks noChangeAspect="1"/>
          </p:cNvGraphicFramePr>
          <p:nvPr>
            <p:extLst/>
          </p:nvPr>
        </p:nvGraphicFramePr>
        <p:xfrm>
          <a:off x="5910263" y="536575"/>
          <a:ext cx="736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5" name="公式" r:id="rId25" imgW="368280" imgH="253800" progId="Equation.3">
                  <p:embed/>
                </p:oleObj>
              </mc:Choice>
              <mc:Fallback>
                <p:oleObj name="公式" r:id="rId25" imgW="3682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0263" y="536575"/>
                        <a:ext cx="7366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7354" name="Object 26"/>
          <p:cNvGraphicFramePr>
            <a:graphicFrameLocks noChangeAspect="1"/>
          </p:cNvGraphicFramePr>
          <p:nvPr>
            <p:extLst/>
          </p:nvPr>
        </p:nvGraphicFramePr>
        <p:xfrm>
          <a:off x="6640513" y="1863725"/>
          <a:ext cx="482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6" name="Equation" r:id="rId27" imgW="241200" imgH="203040" progId="Equation.3">
                  <p:embed/>
                </p:oleObj>
              </mc:Choice>
              <mc:Fallback>
                <p:oleObj name="Equation" r:id="rId27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0513" y="1863725"/>
                        <a:ext cx="4826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7355" name="Object 27"/>
          <p:cNvGraphicFramePr>
            <a:graphicFrameLocks noChangeAspect="1"/>
          </p:cNvGraphicFramePr>
          <p:nvPr>
            <p:extLst/>
          </p:nvPr>
        </p:nvGraphicFramePr>
        <p:xfrm>
          <a:off x="755650" y="561975"/>
          <a:ext cx="24098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7" name="公式" r:id="rId29" imgW="1206360" imgH="228600" progId="Equation.3">
                  <p:embed/>
                </p:oleObj>
              </mc:Choice>
              <mc:Fallback>
                <p:oleObj name="公式" r:id="rId29" imgW="12063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61975"/>
                        <a:ext cx="240982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7356" name="Freeform 28"/>
          <p:cNvSpPr>
            <a:spLocks/>
          </p:cNvSpPr>
          <p:nvPr/>
        </p:nvSpPr>
        <p:spPr bwMode="auto">
          <a:xfrm>
            <a:off x="6608763" y="4395788"/>
            <a:ext cx="36512" cy="149225"/>
          </a:xfrm>
          <a:custGeom>
            <a:avLst/>
            <a:gdLst>
              <a:gd name="T0" fmla="*/ 0 w 23"/>
              <a:gd name="T1" fmla="*/ 0 h 94"/>
              <a:gd name="T2" fmla="*/ 2147483647 w 23"/>
              <a:gd name="T3" fmla="*/ 2147483647 h 94"/>
              <a:gd name="T4" fmla="*/ 2147483647 w 23"/>
              <a:gd name="T5" fmla="*/ 2147483647 h 94"/>
              <a:gd name="T6" fmla="*/ 0 60000 65536"/>
              <a:gd name="T7" fmla="*/ 0 60000 65536"/>
              <a:gd name="T8" fmla="*/ 0 60000 65536"/>
              <a:gd name="T9" fmla="*/ 0 w 23"/>
              <a:gd name="T10" fmla="*/ 0 h 94"/>
              <a:gd name="T11" fmla="*/ 23 w 23"/>
              <a:gd name="T12" fmla="*/ 94 h 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" h="94">
                <a:moveTo>
                  <a:pt x="0" y="0"/>
                </a:moveTo>
                <a:cubicBezTo>
                  <a:pt x="3" y="7"/>
                  <a:pt x="19" y="26"/>
                  <a:pt x="21" y="42"/>
                </a:cubicBezTo>
                <a:cubicBezTo>
                  <a:pt x="23" y="58"/>
                  <a:pt x="15" y="83"/>
                  <a:pt x="14" y="94"/>
                </a:cubicBez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sp>
        <p:nvSpPr>
          <p:cNvPr id="2147357" name="Freeform 29"/>
          <p:cNvSpPr>
            <a:spLocks/>
          </p:cNvSpPr>
          <p:nvPr/>
        </p:nvSpPr>
        <p:spPr bwMode="auto">
          <a:xfrm>
            <a:off x="6477000" y="2114550"/>
            <a:ext cx="133350" cy="138113"/>
          </a:xfrm>
          <a:custGeom>
            <a:avLst/>
            <a:gdLst>
              <a:gd name="T0" fmla="*/ 2147483647 w 84"/>
              <a:gd name="T1" fmla="*/ 0 h 87"/>
              <a:gd name="T2" fmla="*/ 2147483647 w 84"/>
              <a:gd name="T3" fmla="*/ 2147483647 h 87"/>
              <a:gd name="T4" fmla="*/ 0 w 84"/>
              <a:gd name="T5" fmla="*/ 2147483647 h 87"/>
              <a:gd name="T6" fmla="*/ 0 60000 65536"/>
              <a:gd name="T7" fmla="*/ 0 60000 65536"/>
              <a:gd name="T8" fmla="*/ 0 60000 65536"/>
              <a:gd name="T9" fmla="*/ 0 w 84"/>
              <a:gd name="T10" fmla="*/ 0 h 87"/>
              <a:gd name="T11" fmla="*/ 84 w 84"/>
              <a:gd name="T12" fmla="*/ 87 h 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4" h="87">
                <a:moveTo>
                  <a:pt x="5" y="0"/>
                </a:moveTo>
                <a:cubicBezTo>
                  <a:pt x="18" y="2"/>
                  <a:pt x="84" y="1"/>
                  <a:pt x="83" y="15"/>
                </a:cubicBezTo>
                <a:cubicBezTo>
                  <a:pt x="82" y="29"/>
                  <a:pt x="17" y="72"/>
                  <a:pt x="0" y="87"/>
                </a:cubicBez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5314950" y="333375"/>
            <a:ext cx="3505200" cy="2879725"/>
            <a:chOff x="3334" y="391"/>
            <a:chExt cx="2208" cy="1814"/>
          </a:xfrm>
        </p:grpSpPr>
        <p:sp>
          <p:nvSpPr>
            <p:cNvPr id="3115" name="Rectangle 31"/>
            <p:cNvSpPr>
              <a:spLocks noChangeArrowheads="1"/>
            </p:cNvSpPr>
            <p:nvPr/>
          </p:nvSpPr>
          <p:spPr bwMode="auto">
            <a:xfrm>
              <a:off x="3334" y="391"/>
              <a:ext cx="2208" cy="1814"/>
            </a:xfrm>
            <a:prstGeom prst="rect">
              <a:avLst/>
            </a:prstGeom>
            <a:solidFill>
              <a:srgbClr val="00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  <p:grpSp>
          <p:nvGrpSpPr>
            <p:cNvPr id="3116" name="Group 32"/>
            <p:cNvGrpSpPr>
              <a:grpSpLocks/>
            </p:cNvGrpSpPr>
            <p:nvPr/>
          </p:nvGrpSpPr>
          <p:grpSpPr bwMode="auto">
            <a:xfrm>
              <a:off x="3560" y="417"/>
              <a:ext cx="1881" cy="1762"/>
              <a:chOff x="3685" y="1933"/>
              <a:chExt cx="1881" cy="1762"/>
            </a:xfrm>
          </p:grpSpPr>
          <p:graphicFrame>
            <p:nvGraphicFramePr>
              <p:cNvPr id="3092" name="Object 33"/>
              <p:cNvGraphicFramePr>
                <a:graphicFrameLocks noChangeAspect="1"/>
              </p:cNvGraphicFramePr>
              <p:nvPr/>
            </p:nvGraphicFramePr>
            <p:xfrm>
              <a:off x="3816" y="1933"/>
              <a:ext cx="576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28" name="公式" r:id="rId31" imgW="457200" imgH="215640" progId="Equation.3">
                      <p:embed/>
                    </p:oleObj>
                  </mc:Choice>
                  <mc:Fallback>
                    <p:oleObj name="公式" r:id="rId31" imgW="45720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16" y="1933"/>
                            <a:ext cx="576" cy="2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93" name="Object 34"/>
              <p:cNvGraphicFramePr>
                <a:graphicFrameLocks noChangeAspect="1"/>
              </p:cNvGraphicFramePr>
              <p:nvPr/>
            </p:nvGraphicFramePr>
            <p:xfrm>
              <a:off x="4872" y="2630"/>
              <a:ext cx="464" cy="3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29" name="公式" r:id="rId33" imgW="368280" imgH="253800" progId="Equation.3">
                      <p:embed/>
                    </p:oleObj>
                  </mc:Choice>
                  <mc:Fallback>
                    <p:oleObj name="公式" r:id="rId33" imgW="368280" imgH="2538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72" y="2630"/>
                            <a:ext cx="464" cy="3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3118" name="Group 35"/>
              <p:cNvGrpSpPr>
                <a:grpSpLocks/>
              </p:cNvGrpSpPr>
              <p:nvPr/>
            </p:nvGrpSpPr>
            <p:grpSpPr bwMode="auto">
              <a:xfrm>
                <a:off x="3685" y="2165"/>
                <a:ext cx="1881" cy="1530"/>
                <a:chOff x="839" y="1304"/>
                <a:chExt cx="1881" cy="1530"/>
              </a:xfrm>
            </p:grpSpPr>
            <p:grpSp>
              <p:nvGrpSpPr>
                <p:cNvPr id="3122" name="Group 36"/>
                <p:cNvGrpSpPr>
                  <a:grpSpLocks/>
                </p:cNvGrpSpPr>
                <p:nvPr/>
              </p:nvGrpSpPr>
              <p:grpSpPr bwMode="auto">
                <a:xfrm>
                  <a:off x="839" y="1388"/>
                  <a:ext cx="1728" cy="1446"/>
                  <a:chOff x="1488" y="2544"/>
                  <a:chExt cx="1920" cy="1536"/>
                </a:xfrm>
              </p:grpSpPr>
              <p:sp>
                <p:nvSpPr>
                  <p:cNvPr id="3126" name="Freeform 37"/>
                  <p:cNvSpPr>
                    <a:spLocks/>
                  </p:cNvSpPr>
                  <p:nvPr/>
                </p:nvSpPr>
                <p:spPr bwMode="auto">
                  <a:xfrm>
                    <a:off x="1488" y="2544"/>
                    <a:ext cx="1248" cy="1344"/>
                  </a:xfrm>
                  <a:custGeom>
                    <a:avLst/>
                    <a:gdLst>
                      <a:gd name="T0" fmla="*/ 0 w 1248"/>
                      <a:gd name="T1" fmla="*/ 1344 h 1344"/>
                      <a:gd name="T2" fmla="*/ 144 w 1248"/>
                      <a:gd name="T3" fmla="*/ 912 h 1344"/>
                      <a:gd name="T4" fmla="*/ 384 w 1248"/>
                      <a:gd name="T5" fmla="*/ 576 h 1344"/>
                      <a:gd name="T6" fmla="*/ 768 w 1248"/>
                      <a:gd name="T7" fmla="*/ 240 h 1344"/>
                      <a:gd name="T8" fmla="*/ 1248 w 1248"/>
                      <a:gd name="T9" fmla="*/ 0 h 134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248"/>
                      <a:gd name="T16" fmla="*/ 0 h 1344"/>
                      <a:gd name="T17" fmla="*/ 1248 w 1248"/>
                      <a:gd name="T18" fmla="*/ 1344 h 134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248" h="1344">
                        <a:moveTo>
                          <a:pt x="0" y="1344"/>
                        </a:moveTo>
                        <a:cubicBezTo>
                          <a:pt x="40" y="1192"/>
                          <a:pt x="80" y="1040"/>
                          <a:pt x="144" y="912"/>
                        </a:cubicBezTo>
                        <a:cubicBezTo>
                          <a:pt x="208" y="784"/>
                          <a:pt x="280" y="688"/>
                          <a:pt x="384" y="576"/>
                        </a:cubicBezTo>
                        <a:cubicBezTo>
                          <a:pt x="488" y="464"/>
                          <a:pt x="624" y="336"/>
                          <a:pt x="768" y="240"/>
                        </a:cubicBezTo>
                        <a:cubicBezTo>
                          <a:pt x="912" y="144"/>
                          <a:pt x="1080" y="72"/>
                          <a:pt x="1248" y="0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00"/>
                      </a:solidFill>
                      <a:latin typeface="Times New Roman"/>
                      <a:ea typeface="宋体"/>
                    </a:endParaRPr>
                  </a:p>
                </p:txBody>
              </p:sp>
              <p:sp>
                <p:nvSpPr>
                  <p:cNvPr id="3127" name="Freeform 38"/>
                  <p:cNvSpPr>
                    <a:spLocks/>
                  </p:cNvSpPr>
                  <p:nvPr/>
                </p:nvSpPr>
                <p:spPr bwMode="auto">
                  <a:xfrm>
                    <a:off x="1584" y="2928"/>
                    <a:ext cx="1488" cy="1056"/>
                  </a:xfrm>
                  <a:custGeom>
                    <a:avLst/>
                    <a:gdLst>
                      <a:gd name="T0" fmla="*/ 0 w 1248"/>
                      <a:gd name="T1" fmla="*/ 195 h 1344"/>
                      <a:gd name="T2" fmla="*/ 589 w 1248"/>
                      <a:gd name="T3" fmla="*/ 133 h 1344"/>
                      <a:gd name="T4" fmla="*/ 1568 w 1248"/>
                      <a:gd name="T5" fmla="*/ 84 h 1344"/>
                      <a:gd name="T6" fmla="*/ 3136 w 1248"/>
                      <a:gd name="T7" fmla="*/ 35 h 1344"/>
                      <a:gd name="T8" fmla="*/ 5096 w 1248"/>
                      <a:gd name="T9" fmla="*/ 0 h 134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248"/>
                      <a:gd name="T16" fmla="*/ 0 h 1344"/>
                      <a:gd name="T17" fmla="*/ 1248 w 1248"/>
                      <a:gd name="T18" fmla="*/ 1344 h 134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248" h="1344">
                        <a:moveTo>
                          <a:pt x="0" y="1344"/>
                        </a:moveTo>
                        <a:cubicBezTo>
                          <a:pt x="40" y="1192"/>
                          <a:pt x="80" y="1040"/>
                          <a:pt x="144" y="912"/>
                        </a:cubicBezTo>
                        <a:cubicBezTo>
                          <a:pt x="208" y="784"/>
                          <a:pt x="280" y="688"/>
                          <a:pt x="384" y="576"/>
                        </a:cubicBezTo>
                        <a:cubicBezTo>
                          <a:pt x="488" y="464"/>
                          <a:pt x="624" y="336"/>
                          <a:pt x="768" y="240"/>
                        </a:cubicBezTo>
                        <a:cubicBezTo>
                          <a:pt x="912" y="144"/>
                          <a:pt x="1080" y="72"/>
                          <a:pt x="1248" y="0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00"/>
                      </a:solidFill>
                      <a:latin typeface="Times New Roman"/>
                      <a:ea typeface="宋体"/>
                    </a:endParaRPr>
                  </a:p>
                </p:txBody>
              </p:sp>
              <p:sp>
                <p:nvSpPr>
                  <p:cNvPr id="3128" name="Freeform 39"/>
                  <p:cNvSpPr>
                    <a:spLocks/>
                  </p:cNvSpPr>
                  <p:nvPr/>
                </p:nvSpPr>
                <p:spPr bwMode="auto">
                  <a:xfrm>
                    <a:off x="1680" y="3552"/>
                    <a:ext cx="1728" cy="528"/>
                  </a:xfrm>
                  <a:custGeom>
                    <a:avLst/>
                    <a:gdLst>
                      <a:gd name="T0" fmla="*/ 0 w 1248"/>
                      <a:gd name="T1" fmla="*/ 1 h 1344"/>
                      <a:gd name="T2" fmla="*/ 1944 w 1248"/>
                      <a:gd name="T3" fmla="*/ 1 h 1344"/>
                      <a:gd name="T4" fmla="*/ 5190 w 1248"/>
                      <a:gd name="T5" fmla="*/ 0 h 1344"/>
                      <a:gd name="T6" fmla="*/ 10372 w 1248"/>
                      <a:gd name="T7" fmla="*/ 0 h 1344"/>
                      <a:gd name="T8" fmla="*/ 16859 w 1248"/>
                      <a:gd name="T9" fmla="*/ 0 h 134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248"/>
                      <a:gd name="T16" fmla="*/ 0 h 1344"/>
                      <a:gd name="T17" fmla="*/ 1248 w 1248"/>
                      <a:gd name="T18" fmla="*/ 1344 h 134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248" h="1344">
                        <a:moveTo>
                          <a:pt x="0" y="1344"/>
                        </a:moveTo>
                        <a:cubicBezTo>
                          <a:pt x="40" y="1192"/>
                          <a:pt x="80" y="1040"/>
                          <a:pt x="144" y="912"/>
                        </a:cubicBezTo>
                        <a:cubicBezTo>
                          <a:pt x="208" y="784"/>
                          <a:pt x="280" y="688"/>
                          <a:pt x="384" y="576"/>
                        </a:cubicBezTo>
                        <a:cubicBezTo>
                          <a:pt x="488" y="464"/>
                          <a:pt x="624" y="336"/>
                          <a:pt x="768" y="240"/>
                        </a:cubicBezTo>
                        <a:cubicBezTo>
                          <a:pt x="912" y="144"/>
                          <a:pt x="1080" y="72"/>
                          <a:pt x="1248" y="0"/>
                        </a:cubicBezTo>
                      </a:path>
                    </a:pathLst>
                  </a:custGeom>
                  <a:noFill/>
                  <a:ln w="19050">
                    <a:solidFill>
                      <a:schemeClr val="bg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00"/>
                      </a:solidFill>
                      <a:latin typeface="Times New Roman"/>
                      <a:ea typeface="宋体"/>
                    </a:endParaRPr>
                  </a:p>
                </p:txBody>
              </p:sp>
            </p:grpSp>
            <p:sp>
              <p:nvSpPr>
                <p:cNvPr id="3123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1906" y="1304"/>
                  <a:ext cx="229" cy="109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00"/>
                    </a:solidFill>
                    <a:latin typeface="Times New Roman"/>
                    <a:ea typeface="宋体"/>
                  </a:endParaRPr>
                </a:p>
              </p:txBody>
            </p:sp>
            <p:sp>
              <p:nvSpPr>
                <p:cNvPr id="3124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2236" y="1697"/>
                  <a:ext cx="187" cy="6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00"/>
                    </a:solidFill>
                    <a:latin typeface="Times New Roman"/>
                    <a:ea typeface="宋体"/>
                  </a:endParaRPr>
                </a:p>
              </p:txBody>
            </p:sp>
            <p:sp>
              <p:nvSpPr>
                <p:cNvPr id="3125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472" y="2317"/>
                  <a:ext cx="248" cy="3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00"/>
                    </a:solidFill>
                    <a:latin typeface="Times New Roman"/>
                    <a:ea typeface="宋体"/>
                  </a:endParaRPr>
                </a:p>
              </p:txBody>
            </p:sp>
          </p:grpSp>
          <p:sp>
            <p:nvSpPr>
              <p:cNvPr id="3119" name="Line 43"/>
              <p:cNvSpPr>
                <a:spLocks noChangeShapeType="1"/>
              </p:cNvSpPr>
              <p:nvPr/>
            </p:nvSpPr>
            <p:spPr bwMode="auto">
              <a:xfrm flipV="1">
                <a:off x="4241" y="2149"/>
                <a:ext cx="181" cy="499"/>
              </a:xfrm>
              <a:prstGeom prst="line">
                <a:avLst/>
              </a:prstGeom>
              <a:noFill/>
              <a:ln w="476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  <a:latin typeface="Times New Roman"/>
                  <a:ea typeface="宋体"/>
                </a:endParaRPr>
              </a:p>
            </p:txBody>
          </p:sp>
          <p:graphicFrame>
            <p:nvGraphicFramePr>
              <p:cNvPr id="3094" name="Object 44"/>
              <p:cNvGraphicFramePr>
                <a:graphicFrameLocks noChangeAspect="1"/>
              </p:cNvGraphicFramePr>
              <p:nvPr/>
            </p:nvGraphicFramePr>
            <p:xfrm>
              <a:off x="3966" y="2275"/>
              <a:ext cx="320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30" name="公式" r:id="rId35" imgW="253800" imgH="215640" progId="Equation.3">
                      <p:embed/>
                    </p:oleObj>
                  </mc:Choice>
                  <mc:Fallback>
                    <p:oleObj name="公式" r:id="rId35" imgW="25380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66" y="2275"/>
                            <a:ext cx="320" cy="2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120" name="Line 45"/>
              <p:cNvSpPr>
                <a:spLocks noChangeShapeType="1"/>
              </p:cNvSpPr>
              <p:nvPr/>
            </p:nvSpPr>
            <p:spPr bwMode="auto">
              <a:xfrm rot="495255" flipV="1">
                <a:off x="4117" y="3330"/>
                <a:ext cx="384" cy="192"/>
              </a:xfrm>
              <a:prstGeom prst="line">
                <a:avLst/>
              </a:prstGeom>
              <a:noFill/>
              <a:ln w="476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  <a:latin typeface="Times New Roman"/>
                  <a:ea typeface="宋体"/>
                </a:endParaRPr>
              </a:p>
            </p:txBody>
          </p:sp>
          <p:graphicFrame>
            <p:nvGraphicFramePr>
              <p:cNvPr id="3095" name="Object 46"/>
              <p:cNvGraphicFramePr>
                <a:graphicFrameLocks noChangeAspect="1"/>
              </p:cNvGraphicFramePr>
              <p:nvPr/>
            </p:nvGraphicFramePr>
            <p:xfrm>
              <a:off x="4174" y="3055"/>
              <a:ext cx="576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31" name="公式" r:id="rId37" imgW="457200" imgH="215640" progId="Equation.3">
                      <p:embed/>
                    </p:oleObj>
                  </mc:Choice>
                  <mc:Fallback>
                    <p:oleObj name="公式" r:id="rId37" imgW="45720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4" y="3055"/>
                            <a:ext cx="576" cy="2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121" name="Line 47"/>
              <p:cNvSpPr>
                <a:spLocks noChangeShapeType="1"/>
              </p:cNvSpPr>
              <p:nvPr/>
            </p:nvSpPr>
            <p:spPr bwMode="auto">
              <a:xfrm flipH="1" flipV="1">
                <a:off x="4668" y="2534"/>
                <a:ext cx="144" cy="384"/>
              </a:xfrm>
              <a:prstGeom prst="line">
                <a:avLst/>
              </a:prstGeom>
              <a:noFill/>
              <a:ln w="476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00"/>
                  </a:solidFill>
                  <a:latin typeface="Times New Roman"/>
                  <a:ea typeface="宋体"/>
                </a:endParaRPr>
              </a:p>
            </p:txBody>
          </p:sp>
        </p:grpSp>
        <p:sp>
          <p:nvSpPr>
            <p:cNvPr id="3117" name="Freeform 48"/>
            <p:cNvSpPr>
              <a:spLocks/>
            </p:cNvSpPr>
            <p:nvPr/>
          </p:nvSpPr>
          <p:spPr bwMode="auto">
            <a:xfrm>
              <a:off x="4226" y="862"/>
              <a:ext cx="69" cy="63"/>
            </a:xfrm>
            <a:custGeom>
              <a:avLst/>
              <a:gdLst>
                <a:gd name="T0" fmla="*/ 0 w 69"/>
                <a:gd name="T1" fmla="*/ 0 h 63"/>
                <a:gd name="T2" fmla="*/ 52 w 69"/>
                <a:gd name="T3" fmla="*/ 15 h 63"/>
                <a:gd name="T4" fmla="*/ 69 w 69"/>
                <a:gd name="T5" fmla="*/ 63 h 63"/>
                <a:gd name="T6" fmla="*/ 0 60000 65536"/>
                <a:gd name="T7" fmla="*/ 0 60000 65536"/>
                <a:gd name="T8" fmla="*/ 0 60000 65536"/>
                <a:gd name="T9" fmla="*/ 0 w 69"/>
                <a:gd name="T10" fmla="*/ 0 h 63"/>
                <a:gd name="T11" fmla="*/ 69 w 69"/>
                <a:gd name="T12" fmla="*/ 63 h 6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9" h="63">
                  <a:moveTo>
                    <a:pt x="0" y="0"/>
                  </a:moveTo>
                  <a:cubicBezTo>
                    <a:pt x="9" y="2"/>
                    <a:pt x="41" y="5"/>
                    <a:pt x="52" y="15"/>
                  </a:cubicBezTo>
                  <a:cubicBezTo>
                    <a:pt x="63" y="25"/>
                    <a:pt x="66" y="53"/>
                    <a:pt x="69" y="63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00"/>
                </a:solidFill>
                <a:latin typeface="Times New Roman"/>
                <a:ea typeface="宋体"/>
              </a:endParaRPr>
            </a:p>
          </p:txBody>
        </p:sp>
        <p:graphicFrame>
          <p:nvGraphicFramePr>
            <p:cNvPr id="3091" name="Object 49"/>
            <p:cNvGraphicFramePr>
              <a:graphicFrameLocks noChangeAspect="1"/>
            </p:cNvGraphicFramePr>
            <p:nvPr/>
          </p:nvGraphicFramePr>
          <p:xfrm>
            <a:off x="4241" y="709"/>
            <a:ext cx="192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32" name="公式" r:id="rId39" imgW="152280" imgH="139680" progId="Equation.3">
                    <p:embed/>
                  </p:oleObj>
                </mc:Choice>
                <mc:Fallback>
                  <p:oleObj name="公式" r:id="rId39" imgW="1522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1" y="709"/>
                          <a:ext cx="192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47378" name="Rectangle 50"/>
          <p:cNvSpPr>
            <a:spLocks noChangeArrowheads="1"/>
          </p:cNvSpPr>
          <p:nvPr/>
        </p:nvSpPr>
        <p:spPr bwMode="auto">
          <a:xfrm>
            <a:off x="256456" y="5246688"/>
            <a:ext cx="1219200" cy="457200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000000"/>
                </a:solidFill>
                <a:latin typeface="Times New Roman"/>
                <a:ea typeface="宋体"/>
              </a:rPr>
              <a:t>• </a:t>
            </a:r>
            <a:r>
              <a:rPr kumimoji="1" lang="zh-CN" altLang="en-US" sz="2400" b="1">
                <a:solidFill>
                  <a:srgbClr val="000000"/>
                </a:solidFill>
                <a:latin typeface="Times New Roman"/>
                <a:ea typeface="宋体"/>
              </a:rPr>
              <a:t>说明</a:t>
            </a:r>
          </a:p>
        </p:txBody>
      </p:sp>
      <p:sp>
        <p:nvSpPr>
          <p:cNvPr id="2147379" name="Rectangle 51"/>
          <p:cNvSpPr>
            <a:spLocks noChangeArrowheads="1"/>
          </p:cNvSpPr>
          <p:nvPr/>
        </p:nvSpPr>
        <p:spPr bwMode="auto">
          <a:xfrm>
            <a:off x="1763688" y="5221288"/>
            <a:ext cx="64373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FFFFFF"/>
                </a:solidFill>
                <a:latin typeface="Times New Roman"/>
                <a:ea typeface="宋体"/>
              </a:rPr>
              <a:t>是描述磁场中各点的磁场</a:t>
            </a:r>
            <a:r>
              <a:rPr kumimoji="1" lang="zh-CN" altLang="en-US" sz="2400" b="1" dirty="0">
                <a:solidFill>
                  <a:srgbClr val="00CC99">
                    <a:lumMod val="60000"/>
                    <a:lumOff val="40000"/>
                  </a:srgbClr>
                </a:solidFill>
                <a:latin typeface="Times New Roman"/>
                <a:ea typeface="宋体"/>
              </a:rPr>
              <a:t>强弱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/>
                <a:ea typeface="宋体"/>
              </a:rPr>
              <a:t>和</a:t>
            </a:r>
            <a:r>
              <a:rPr kumimoji="1" lang="zh-CN" altLang="en-US" sz="2400" b="1" dirty="0">
                <a:solidFill>
                  <a:srgbClr val="00CC99">
                    <a:lumMod val="60000"/>
                    <a:lumOff val="40000"/>
                  </a:srgbClr>
                </a:solidFill>
                <a:latin typeface="Times New Roman"/>
                <a:ea typeface="宋体"/>
              </a:rPr>
              <a:t>方向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/>
                <a:ea typeface="宋体"/>
              </a:rPr>
              <a:t>的物理量</a:t>
            </a:r>
          </a:p>
        </p:txBody>
      </p:sp>
      <p:sp>
        <p:nvSpPr>
          <p:cNvPr id="2147380" name="AutoShape 52"/>
          <p:cNvSpPr>
            <a:spLocks noChangeArrowheads="1"/>
          </p:cNvSpPr>
          <p:nvPr/>
        </p:nvSpPr>
        <p:spPr bwMode="auto">
          <a:xfrm>
            <a:off x="8100392" y="5229200"/>
            <a:ext cx="488950" cy="457200"/>
          </a:xfrm>
          <a:prstGeom prst="leftRightArrow">
            <a:avLst>
              <a:gd name="adj1" fmla="val 50000"/>
              <a:gd name="adj2" fmla="val 21389"/>
            </a:avLst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Times New Roman"/>
              <a:ea typeface="宋体"/>
            </a:endParaRPr>
          </a:p>
        </p:txBody>
      </p:sp>
      <p:graphicFrame>
        <p:nvGraphicFramePr>
          <p:cNvPr id="2147381" name="Object 53"/>
          <p:cNvGraphicFramePr>
            <a:graphicFrameLocks noChangeAspect="1"/>
          </p:cNvGraphicFramePr>
          <p:nvPr>
            <p:extLst/>
          </p:nvPr>
        </p:nvGraphicFramePr>
        <p:xfrm>
          <a:off x="8553325" y="5199063"/>
          <a:ext cx="4111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3" name="Equation" r:id="rId41" imgW="164880" imgH="203040" progId="Equation.3">
                  <p:embed/>
                </p:oleObj>
              </mc:Choice>
              <mc:Fallback>
                <p:oleObj name="Equation" r:id="rId41" imgW="164880" imgH="203040" progId="Equation.3">
                  <p:embed/>
                  <p:pic>
                    <p:nvPicPr>
                      <p:cNvPr id="0" name="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3325" y="5199063"/>
                        <a:ext cx="4111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7382" name="Object 54"/>
          <p:cNvGraphicFramePr>
            <a:graphicFrameLocks noChangeAspect="1"/>
          </p:cNvGraphicFramePr>
          <p:nvPr>
            <p:extLst/>
          </p:nvPr>
        </p:nvGraphicFramePr>
        <p:xfrm>
          <a:off x="1475656" y="5822950"/>
          <a:ext cx="10445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4" name="Equation" r:id="rId43" imgW="419040" imgH="215640" progId="Equation.3">
                  <p:embed/>
                </p:oleObj>
              </mc:Choice>
              <mc:Fallback>
                <p:oleObj name="Equation" r:id="rId43" imgW="419040" imgH="215640" progId="Equation.3">
                  <p:embed/>
                  <p:pic>
                    <p:nvPicPr>
                      <p:cNvPr id="0" name="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5822950"/>
                        <a:ext cx="104457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7383" name="Rectangle 55"/>
          <p:cNvSpPr>
            <a:spLocks noChangeArrowheads="1"/>
          </p:cNvSpPr>
          <p:nvPr/>
        </p:nvSpPr>
        <p:spPr bwMode="auto">
          <a:xfrm>
            <a:off x="2526581" y="5822950"/>
            <a:ext cx="243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b="1" dirty="0">
                <a:solidFill>
                  <a:srgbClr val="00CC99">
                    <a:lumMod val="60000"/>
                    <a:lumOff val="40000"/>
                  </a:srgbClr>
                </a:solidFill>
                <a:latin typeface="Times New Roman"/>
                <a:ea typeface="宋体"/>
              </a:rPr>
              <a:t>——</a:t>
            </a:r>
            <a:r>
              <a:rPr kumimoji="1" lang="en-US" altLang="zh-CN" b="1" dirty="0">
                <a:solidFill>
                  <a:srgbClr val="CC3300"/>
                </a:solidFill>
                <a:latin typeface="Times New Roman"/>
                <a:ea typeface="宋体"/>
              </a:rPr>
              <a:t>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/>
                <a:ea typeface="宋体"/>
              </a:rPr>
              <a:t>匀强磁场</a:t>
            </a:r>
          </a:p>
        </p:txBody>
      </p:sp>
      <p:graphicFrame>
        <p:nvGraphicFramePr>
          <p:cNvPr id="2147384" name="Object 56"/>
          <p:cNvGraphicFramePr>
            <a:graphicFrameLocks noChangeAspect="1"/>
          </p:cNvGraphicFramePr>
          <p:nvPr>
            <p:extLst/>
          </p:nvPr>
        </p:nvGraphicFramePr>
        <p:xfrm>
          <a:off x="1475656" y="5199063"/>
          <a:ext cx="4111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5" name="Equation" r:id="rId45" imgW="164880" imgH="203040" progId="Equation.3">
                  <p:embed/>
                </p:oleObj>
              </mc:Choice>
              <mc:Fallback>
                <p:oleObj name="Equation" r:id="rId45" imgW="164880" imgH="203040" progId="Equation.3">
                  <p:embed/>
                  <p:pic>
                    <p:nvPicPr>
                      <p:cNvPr id="0" name="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5199063"/>
                        <a:ext cx="4111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tangle 15"/>
          <p:cNvSpPr>
            <a:spLocks noChangeArrowheads="1"/>
          </p:cNvSpPr>
          <p:nvPr/>
        </p:nvSpPr>
        <p:spPr bwMode="auto">
          <a:xfrm>
            <a:off x="947736" y="4256112"/>
            <a:ext cx="363378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00FF00"/>
                </a:solidFill>
                <a:latin typeface="Times New Roman"/>
                <a:ea typeface="宋体"/>
              </a:rPr>
              <a:t>磁场力方向的判定采用右手螺旋定则</a:t>
            </a:r>
          </a:p>
        </p:txBody>
      </p:sp>
    </p:spTree>
    <p:extLst>
      <p:ext uri="{BB962C8B-B14F-4D97-AF65-F5344CB8AC3E}">
        <p14:creationId xmlns:p14="http://schemas.microsoft.com/office/powerpoint/2010/main" val="148247423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2147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147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4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4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147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47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214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14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47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47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47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47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7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147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7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2147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0" dur="500"/>
                                        <p:tgtEl>
                                          <p:spTgt spid="2147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147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147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147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47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47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147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147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147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147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300" fill="hold"/>
                                        <p:tgtEl>
                                          <p:spTgt spid="2147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300" fill="hold"/>
                                        <p:tgtEl>
                                          <p:spTgt spid="2147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300" fill="hold"/>
                                        <p:tgtEl>
                                          <p:spTgt spid="2147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300" fill="hold"/>
                                        <p:tgtEl>
                                          <p:spTgt spid="2147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7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46" dur="500"/>
                                        <p:tgtEl>
                                          <p:spTgt spid="2147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0" fill="hold"/>
                                        <p:tgtEl>
                                          <p:spTgt spid="2147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0" fill="hold"/>
                                        <p:tgtEl>
                                          <p:spTgt spid="2147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0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7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147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147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300" fill="hold"/>
                                        <p:tgtEl>
                                          <p:spTgt spid="2147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300" fill="hold"/>
                                        <p:tgtEl>
                                          <p:spTgt spid="2147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7330" grpId="0" autoUpdateAnimBg="0"/>
      <p:bldP spid="2147331" grpId="0" animBg="1"/>
      <p:bldP spid="2147332" grpId="0" animBg="1"/>
      <p:bldP spid="2147333" grpId="0" animBg="1"/>
      <p:bldP spid="2147334" grpId="0" animBg="1"/>
      <p:bldP spid="2147339" grpId="0" animBg="1"/>
      <p:bldP spid="2147340" grpId="0" animBg="1"/>
      <p:bldP spid="2147343" grpId="0" autoUpdateAnimBg="0"/>
      <p:bldP spid="2147347" grpId="0" animBg="1"/>
      <p:bldP spid="2147348" grpId="0" animBg="1"/>
      <p:bldP spid="2147349" grpId="0" animBg="1"/>
      <p:bldP spid="2147350" grpId="0" animBg="1"/>
      <p:bldP spid="2147356" grpId="0" animBg="1"/>
      <p:bldP spid="2147357" grpId="0" animBg="1"/>
      <p:bldP spid="2147378" grpId="0" animBg="1" autoUpdateAnimBg="0"/>
      <p:bldP spid="2147379" grpId="0" autoUpdateAnimBg="0"/>
      <p:bldP spid="2147380" grpId="0" animBg="1"/>
      <p:bldP spid="2147383" grpId="0" autoUpdateAnimBg="0"/>
      <p:bldP spid="57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7" name="Text Box 44"/>
          <p:cNvSpPr txBox="1">
            <a:spLocks noChangeArrowheads="1"/>
          </p:cNvSpPr>
          <p:nvPr/>
        </p:nvSpPr>
        <p:spPr bwMode="auto">
          <a:xfrm>
            <a:off x="1104900" y="58189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666673" name="Text Box 49"/>
          <p:cNvSpPr txBox="1">
            <a:spLocks noChangeArrowheads="1"/>
          </p:cNvSpPr>
          <p:nvPr/>
        </p:nvSpPr>
        <p:spPr bwMode="auto">
          <a:xfrm>
            <a:off x="684213" y="332656"/>
            <a:ext cx="693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00FFFF"/>
                </a:solidFill>
                <a:latin typeface="+mn-ea"/>
                <a:ea typeface="+mn-ea"/>
              </a:rPr>
              <a:t>电容器串联 </a:t>
            </a:r>
          </a:p>
        </p:txBody>
      </p:sp>
      <p:sp>
        <p:nvSpPr>
          <p:cNvPr id="666678" name="Text Box 54"/>
          <p:cNvSpPr txBox="1">
            <a:spLocks noChangeArrowheads="1"/>
          </p:cNvSpPr>
          <p:nvPr/>
        </p:nvSpPr>
        <p:spPr bwMode="auto">
          <a:xfrm>
            <a:off x="2339752" y="345356"/>
            <a:ext cx="4778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8080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solidFill>
                  <a:srgbClr val="FFFFFF"/>
                </a:solidFill>
                <a:latin typeface="+mn-ea"/>
                <a:ea typeface="+mn-ea"/>
              </a:rPr>
              <a:t>—— </a:t>
            </a:r>
            <a:r>
              <a:rPr lang="zh-CN" altLang="en-US" b="1" dirty="0">
                <a:solidFill>
                  <a:srgbClr val="FFFFFF"/>
                </a:solidFill>
                <a:latin typeface="+mn-ea"/>
                <a:ea typeface="+mn-ea"/>
              </a:rPr>
              <a:t>各电容上电量相同     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491" y="936569"/>
            <a:ext cx="3438525" cy="204787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117181" y="1196752"/>
            <a:ext cx="23308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总电压等于各电容器电压之和</a:t>
            </a:r>
          </a:p>
        </p:txBody>
      </p:sp>
      <p:sp>
        <p:nvSpPr>
          <p:cNvPr id="15" name="矩形 14"/>
          <p:cNvSpPr/>
          <p:nvPr/>
        </p:nvSpPr>
        <p:spPr>
          <a:xfrm>
            <a:off x="899592" y="4263479"/>
            <a:ext cx="65484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串联的作用：</a:t>
            </a:r>
            <a:r>
              <a:rPr lang="zh-CN" altLang="en-US" sz="2400" b="1" dirty="0">
                <a:solidFill>
                  <a:srgbClr val="FFC000"/>
                </a:solidFill>
                <a:latin typeface="+mn-ea"/>
                <a:ea typeface="+mn-ea"/>
              </a:rPr>
              <a:t>增大耐压，但电容减小。</a:t>
            </a:r>
          </a:p>
        </p:txBody>
      </p:sp>
      <p:graphicFrame>
        <p:nvGraphicFramePr>
          <p:cNvPr id="16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541430"/>
              </p:ext>
            </p:extLst>
          </p:nvPr>
        </p:nvGraphicFramePr>
        <p:xfrm>
          <a:off x="940867" y="3212976"/>
          <a:ext cx="1033463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4" imgW="419269" imgH="371373" progId="Equation.3">
                  <p:embed/>
                </p:oleObj>
              </mc:Choice>
              <mc:Fallback>
                <p:oleObj name="Equation" r:id="rId4" imgW="419269" imgH="3713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867" y="3212976"/>
                        <a:ext cx="1033463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017519"/>
              </p:ext>
            </p:extLst>
          </p:nvPr>
        </p:nvGraphicFramePr>
        <p:xfrm>
          <a:off x="2025130" y="3212976"/>
          <a:ext cx="2792412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6" imgW="1219200" imgH="371373" progId="Equation.3">
                  <p:embed/>
                </p:oleObj>
              </mc:Choice>
              <mc:Fallback>
                <p:oleObj name="Equation" r:id="rId6" imgW="1219200" imgH="3713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5130" y="3212976"/>
                        <a:ext cx="2792412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952380"/>
              </p:ext>
            </p:extLst>
          </p:nvPr>
        </p:nvGraphicFramePr>
        <p:xfrm>
          <a:off x="4817542" y="3212976"/>
          <a:ext cx="2903537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8" imgW="1276435" imgH="380864" progId="Equation.3">
                  <p:embed/>
                </p:oleObj>
              </mc:Choice>
              <mc:Fallback>
                <p:oleObj name="Equation" r:id="rId8" imgW="1276435" imgH="38086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7542" y="3212976"/>
                        <a:ext cx="2903537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851462" y="5013176"/>
            <a:ext cx="753696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当两个极板所带电量的绝对值不相等时，公式中的</a:t>
            </a:r>
            <a:r>
              <a:rPr lang="en-US" altLang="zh-CN" sz="2600" b="1" dirty="0">
                <a:solidFill>
                  <a:srgbClr val="FFFF00"/>
                </a:solidFill>
                <a:latin typeface="+mn-ea"/>
                <a:ea typeface="+mn-ea"/>
              </a:rPr>
              <a:t>Q</a:t>
            </a:r>
            <a:r>
              <a:rPr lang="zh-CN" altLang="en-US" sz="2600" b="1" dirty="0">
                <a:solidFill>
                  <a:srgbClr val="FFFF00"/>
                </a:solidFill>
                <a:latin typeface="+mn-ea"/>
                <a:ea typeface="+mn-ea"/>
              </a:rPr>
              <a:t>应为用导线将两极板相连时自正极板流向负极板的电量。</a:t>
            </a:r>
          </a:p>
        </p:txBody>
      </p:sp>
    </p:spTree>
    <p:extLst>
      <p:ext uri="{BB962C8B-B14F-4D97-AF65-F5344CB8AC3E}">
        <p14:creationId xmlns:p14="http://schemas.microsoft.com/office/powerpoint/2010/main" val="7072830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300"/>
                                        <p:tgtEl>
                                          <p:spTgt spid="666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300"/>
                                        <p:tgtEl>
                                          <p:spTgt spid="666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6673" grpId="0" autoUpdateAnimBg="0"/>
      <p:bldP spid="666678" grpId="0" autoUpdateAnimBg="0"/>
      <p:bldP spid="13" grpId="0"/>
      <p:bldP spid="15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9" name="Text Box 34"/>
          <p:cNvSpPr txBox="1">
            <a:spLocks noChangeArrowheads="1"/>
          </p:cNvSpPr>
          <p:nvPr/>
        </p:nvSpPr>
        <p:spPr bwMode="auto">
          <a:xfrm>
            <a:off x="2987824" y="476672"/>
            <a:ext cx="3419103" cy="55399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3000" b="1" dirty="0">
                <a:solidFill>
                  <a:srgbClr val="00FF00"/>
                </a:solidFill>
                <a:latin typeface="+mj-lt"/>
                <a:ea typeface="+mn-ea"/>
              </a:rPr>
              <a:t>§</a:t>
            </a:r>
            <a:r>
              <a:rPr lang="en-US" altLang="zh-CN" sz="3000" b="1" dirty="0">
                <a:solidFill>
                  <a:srgbClr val="66FF33"/>
                </a:solidFill>
                <a:latin typeface="+mj-lt"/>
                <a:ea typeface="+mn-ea"/>
              </a:rPr>
              <a:t>8-10 </a:t>
            </a:r>
            <a:r>
              <a:rPr lang="zh-CN" altLang="en-US" sz="3000" b="1" dirty="0">
                <a:solidFill>
                  <a:srgbClr val="66FF33"/>
                </a:solidFill>
                <a:latin typeface="+mj-lt"/>
                <a:ea typeface="+mn-ea"/>
              </a:rPr>
              <a:t>电场能量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251520" y="1196752"/>
            <a:ext cx="80645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一</a:t>
            </a:r>
            <a:r>
              <a:rPr lang="en-US" altLang="zh-CN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. </a:t>
            </a:r>
            <a:r>
              <a:rPr lang="zh-CN" alt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充电电容器的储能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665125" y="2437293"/>
            <a:ext cx="8064500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500" b="1" dirty="0">
                <a:solidFill>
                  <a:schemeClr val="bg1"/>
                </a:solidFill>
                <a:latin typeface="+mn-lt"/>
                <a:ea typeface="+mn-ea"/>
              </a:rPr>
              <a:t>闭合开关</a:t>
            </a:r>
            <a:r>
              <a:rPr lang="en-US" altLang="zh-CN" sz="2500" b="1" dirty="0">
                <a:solidFill>
                  <a:schemeClr val="bg1"/>
                </a:solidFill>
                <a:latin typeface="+mn-lt"/>
                <a:ea typeface="+mn-ea"/>
              </a:rPr>
              <a:t>a</a:t>
            </a:r>
            <a:r>
              <a:rPr lang="zh-CN" altLang="en-US" sz="2500" b="1" dirty="0">
                <a:solidFill>
                  <a:schemeClr val="bg1"/>
                </a:solidFill>
                <a:latin typeface="+mn-lt"/>
                <a:ea typeface="+mn-ea"/>
              </a:rPr>
              <a:t>，电容器充电；充满后断开</a:t>
            </a:r>
            <a:r>
              <a:rPr lang="en-US" altLang="zh-CN" sz="2500" b="1" dirty="0">
                <a:solidFill>
                  <a:schemeClr val="bg1"/>
                </a:solidFill>
                <a:latin typeface="+mn-lt"/>
                <a:ea typeface="+mn-ea"/>
              </a:rPr>
              <a:t>a</a:t>
            </a:r>
            <a:r>
              <a:rPr lang="zh-CN" altLang="en-US" sz="2500" b="1" dirty="0">
                <a:solidFill>
                  <a:schemeClr val="bg1"/>
                </a:solidFill>
                <a:latin typeface="+mn-lt"/>
                <a:ea typeface="+mn-ea"/>
              </a:rPr>
              <a:t>。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07201" y="1799238"/>
            <a:ext cx="8064500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500" b="1" dirty="0">
                <a:solidFill>
                  <a:schemeClr val="bg1"/>
                </a:solidFill>
                <a:latin typeface="+mn-lt"/>
                <a:ea typeface="+mn-ea"/>
              </a:rPr>
              <a:t>1. </a:t>
            </a:r>
            <a:r>
              <a:rPr lang="zh-CN" altLang="en-US" sz="2500" b="1" dirty="0">
                <a:solidFill>
                  <a:schemeClr val="bg1"/>
                </a:solidFill>
                <a:latin typeface="+mn-lt"/>
                <a:ea typeface="+mn-ea"/>
              </a:rPr>
              <a:t>充电电容器存储有能量的实验验证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65125" y="2982651"/>
            <a:ext cx="7110431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500" b="1" dirty="0">
                <a:solidFill>
                  <a:schemeClr val="bg1"/>
                </a:solidFill>
                <a:latin typeface="+mn-lt"/>
                <a:ea typeface="+mn-ea"/>
              </a:rPr>
              <a:t>闭合开关</a:t>
            </a:r>
            <a:r>
              <a:rPr lang="en-US" altLang="zh-CN" sz="2500" b="1" dirty="0">
                <a:solidFill>
                  <a:schemeClr val="bg1"/>
                </a:solidFill>
                <a:latin typeface="+mn-lt"/>
                <a:ea typeface="+mn-ea"/>
              </a:rPr>
              <a:t>b</a:t>
            </a:r>
            <a:r>
              <a:rPr lang="zh-CN" altLang="en-US" sz="2500" b="1" dirty="0">
                <a:solidFill>
                  <a:schemeClr val="bg1"/>
                </a:solidFill>
                <a:latin typeface="+mn-lt"/>
                <a:ea typeface="+mn-ea"/>
              </a:rPr>
              <a:t>，电容器放电；灯泡</a:t>
            </a:r>
            <a:r>
              <a:rPr lang="en-US" altLang="zh-CN" sz="2500" b="1" dirty="0">
                <a:solidFill>
                  <a:schemeClr val="bg1"/>
                </a:solidFill>
                <a:latin typeface="+mn-lt"/>
                <a:ea typeface="+mn-ea"/>
              </a:rPr>
              <a:t>R</a:t>
            </a:r>
            <a:r>
              <a:rPr lang="zh-CN" altLang="en-US" sz="2500" b="1" dirty="0">
                <a:solidFill>
                  <a:schemeClr val="bg1"/>
                </a:solidFill>
                <a:latin typeface="+mn-lt"/>
                <a:ea typeface="+mn-ea"/>
              </a:rPr>
              <a:t>发出强闪光。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3933056"/>
            <a:ext cx="4029075" cy="2286000"/>
          </a:xfrm>
          <a:prstGeom prst="rect">
            <a:avLst/>
          </a:prstGeom>
        </p:spPr>
      </p:pic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298209" y="4149080"/>
            <a:ext cx="2017811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5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证明充电后的电容器存有能量。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6311347" y="4920480"/>
            <a:ext cx="2017811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5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                </a:t>
            </a:r>
            <a:endParaRPr lang="en-US" altLang="zh-CN" sz="2500" b="1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  <a:p>
            <a:pPr algn="l" eaLnBrk="1" hangingPunct="1"/>
            <a:r>
              <a:rPr lang="zh-CN" altLang="en-US" sz="2500" b="1" dirty="0">
                <a:solidFill>
                  <a:srgbClr val="FFFF00"/>
                </a:solidFill>
                <a:latin typeface="+mn-lt"/>
                <a:ea typeface="+mn-ea"/>
              </a:rPr>
              <a:t>存有多少能量？</a:t>
            </a:r>
          </a:p>
        </p:txBody>
      </p:sp>
    </p:spTree>
    <p:extLst>
      <p:ext uri="{BB962C8B-B14F-4D97-AF65-F5344CB8AC3E}">
        <p14:creationId xmlns:p14="http://schemas.microsoft.com/office/powerpoint/2010/main" val="4060873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6" grpId="0" autoUpdateAnimBg="0"/>
      <p:bldP spid="7" grpId="0" autoUpdateAnimBg="0"/>
      <p:bldP spid="8" grpId="0" autoUpdateAnimBg="0"/>
      <p:bldP spid="9" grpId="0" autoUpdateAnimBg="0"/>
      <p:bldP spid="10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938" name="Group 2"/>
          <p:cNvGrpSpPr>
            <a:grpSpLocks/>
          </p:cNvGrpSpPr>
          <p:nvPr/>
        </p:nvGrpSpPr>
        <p:grpSpPr bwMode="auto">
          <a:xfrm>
            <a:off x="6648450" y="2566839"/>
            <a:ext cx="1679575" cy="3416299"/>
            <a:chOff x="3878" y="949"/>
            <a:chExt cx="1058" cy="2152"/>
          </a:xfrm>
        </p:grpSpPr>
        <p:sp>
          <p:nvSpPr>
            <p:cNvPr id="30753" name="Rectangle 3"/>
            <p:cNvSpPr>
              <a:spLocks noChangeArrowheads="1"/>
            </p:cNvSpPr>
            <p:nvPr/>
          </p:nvSpPr>
          <p:spPr bwMode="auto">
            <a:xfrm>
              <a:off x="4752" y="949"/>
              <a:ext cx="144" cy="1824"/>
            </a:xfrm>
            <a:prstGeom prst="rect">
              <a:avLst/>
            </a:prstGeom>
            <a:solidFill>
              <a:srgbClr val="CC6600"/>
            </a:solidFill>
            <a:ln w="9525">
              <a:solidFill>
                <a:srgbClr val="66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30754" name="Text Box 4"/>
            <p:cNvSpPr txBox="1">
              <a:spLocks noChangeArrowheads="1"/>
            </p:cNvSpPr>
            <p:nvPr/>
          </p:nvSpPr>
          <p:spPr bwMode="auto">
            <a:xfrm>
              <a:off x="3878" y="2806"/>
              <a:ext cx="24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b="1" i="1">
                  <a:solidFill>
                    <a:srgbClr val="00FF00"/>
                  </a:solidFill>
                  <a:latin typeface="+mn-lt"/>
                  <a:ea typeface="+mn-ea"/>
                </a:rPr>
                <a:t>A</a:t>
              </a:r>
            </a:p>
          </p:txBody>
        </p:sp>
        <p:sp>
          <p:nvSpPr>
            <p:cNvPr id="30755" name="Text Box 5"/>
            <p:cNvSpPr txBox="1">
              <a:spLocks noChangeArrowheads="1"/>
            </p:cNvSpPr>
            <p:nvPr/>
          </p:nvSpPr>
          <p:spPr bwMode="auto">
            <a:xfrm>
              <a:off x="4690" y="2810"/>
              <a:ext cx="24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b="1" i="1">
                  <a:solidFill>
                    <a:srgbClr val="00FF00"/>
                  </a:solidFill>
                  <a:latin typeface="+mn-lt"/>
                  <a:ea typeface="+mn-ea"/>
                </a:rPr>
                <a:t>B</a:t>
              </a:r>
            </a:p>
          </p:txBody>
        </p:sp>
        <p:sp>
          <p:nvSpPr>
            <p:cNvPr id="30756" name="Rectangle 6"/>
            <p:cNvSpPr>
              <a:spLocks noChangeArrowheads="1"/>
            </p:cNvSpPr>
            <p:nvPr/>
          </p:nvSpPr>
          <p:spPr bwMode="auto">
            <a:xfrm>
              <a:off x="3936" y="960"/>
              <a:ext cx="144" cy="1824"/>
            </a:xfrm>
            <a:prstGeom prst="rect">
              <a:avLst/>
            </a:prstGeom>
            <a:solidFill>
              <a:srgbClr val="CC6600"/>
            </a:solidFill>
            <a:ln w="9525">
              <a:solidFill>
                <a:srgbClr val="66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23943" name="Text Box 7"/>
          <p:cNvSpPr txBox="1">
            <a:spLocks noChangeArrowheads="1"/>
          </p:cNvSpPr>
          <p:nvPr/>
        </p:nvSpPr>
        <p:spPr bwMode="auto">
          <a:xfrm>
            <a:off x="755650" y="404664"/>
            <a:ext cx="80645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00"/>
                </a:solidFill>
                <a:latin typeface="+mn-lt"/>
                <a:ea typeface="+mn-ea"/>
              </a:rPr>
              <a:t>以平行板电容器充电过程为例，来计算电容器存储的能量。</a:t>
            </a:r>
            <a:r>
              <a:rPr lang="zh-CN" altLang="en-US" sz="2800" b="1" dirty="0">
                <a:solidFill>
                  <a:srgbClr val="66FFFF"/>
                </a:solidFill>
                <a:latin typeface="+mn-lt"/>
                <a:ea typeface="+mn-ea"/>
              </a:rPr>
              <a:t> </a:t>
            </a:r>
          </a:p>
        </p:txBody>
      </p:sp>
      <p:sp>
        <p:nvSpPr>
          <p:cNvPr id="423944" name="Rectangle 8"/>
          <p:cNvSpPr>
            <a:spLocks noChangeArrowheads="1"/>
          </p:cNvSpPr>
          <p:nvPr/>
        </p:nvSpPr>
        <p:spPr bwMode="auto">
          <a:xfrm>
            <a:off x="762000" y="955526"/>
            <a:ext cx="80581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设</a:t>
            </a:r>
            <a:r>
              <a:rPr lang="en-US" altLang="zh-CN" b="1">
                <a:solidFill>
                  <a:srgbClr val="66FFFF"/>
                </a:solidFill>
                <a:latin typeface="+mn-lt"/>
                <a:ea typeface="+mn-ea"/>
              </a:rPr>
              <a:t>0</a:t>
            </a:r>
            <a:r>
              <a:rPr lang="en-US" altLang="zh-CN" b="1">
                <a:solidFill>
                  <a:srgbClr val="66FFFF"/>
                </a:solidFill>
                <a:latin typeface="+mn-lt"/>
                <a:ea typeface="+mn-ea"/>
                <a:cs typeface="Times New Roman" panose="02020603050405020304" pitchFamily="18" charset="0"/>
              </a:rPr>
              <a:t>→</a:t>
            </a:r>
            <a:r>
              <a:rPr lang="en-US" altLang="zh-CN" b="1" i="1">
                <a:solidFill>
                  <a:srgbClr val="66FFFF"/>
                </a:solidFill>
                <a:latin typeface="+mn-lt"/>
                <a:ea typeface="+mn-ea"/>
              </a:rPr>
              <a:t>t 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时间内，从</a:t>
            </a:r>
            <a:r>
              <a:rPr lang="en-US" altLang="zh-CN" b="1" i="1">
                <a:solidFill>
                  <a:srgbClr val="66FFFF"/>
                </a:solidFill>
                <a:latin typeface="+mn-lt"/>
                <a:ea typeface="+mn-ea"/>
              </a:rPr>
              <a:t>B 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板向</a:t>
            </a:r>
            <a:r>
              <a:rPr lang="en-US" altLang="zh-CN" b="1" i="1">
                <a:solidFill>
                  <a:srgbClr val="66FFFF"/>
                </a:solidFill>
                <a:latin typeface="+mn-lt"/>
                <a:ea typeface="+mn-ea"/>
              </a:rPr>
              <a:t>A 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板迁移的电荷量为 </a:t>
            </a:r>
            <a:r>
              <a:rPr lang="en-US" altLang="zh-CN" b="1" i="1">
                <a:solidFill>
                  <a:srgbClr val="66FFFF"/>
                </a:solidFill>
                <a:latin typeface="+mn-lt"/>
                <a:ea typeface="+mn-ea"/>
              </a:rPr>
              <a:t>q = q</a:t>
            </a:r>
            <a:r>
              <a:rPr lang="en-US" altLang="zh-CN" sz="1000" b="1" i="1">
                <a:solidFill>
                  <a:srgbClr val="66FFFF"/>
                </a:solidFill>
                <a:latin typeface="+mn-lt"/>
                <a:ea typeface="+mn-ea"/>
              </a:rPr>
              <a:t> </a:t>
            </a:r>
            <a:r>
              <a:rPr lang="en-US" altLang="zh-CN" b="1">
                <a:solidFill>
                  <a:srgbClr val="66FFFF"/>
                </a:solidFill>
                <a:latin typeface="+mn-lt"/>
                <a:ea typeface="+mn-ea"/>
              </a:rPr>
              <a:t>(</a:t>
            </a:r>
            <a:r>
              <a:rPr lang="en-US" altLang="zh-CN" sz="1200" b="1">
                <a:solidFill>
                  <a:srgbClr val="66FFFF"/>
                </a:solidFill>
                <a:latin typeface="+mn-lt"/>
                <a:ea typeface="+mn-ea"/>
              </a:rPr>
              <a:t> </a:t>
            </a:r>
            <a:r>
              <a:rPr lang="en-US" altLang="zh-CN" b="1" i="1">
                <a:solidFill>
                  <a:srgbClr val="66FFFF"/>
                </a:solidFill>
                <a:latin typeface="+mn-lt"/>
                <a:ea typeface="+mn-ea"/>
              </a:rPr>
              <a:t>t</a:t>
            </a:r>
            <a:r>
              <a:rPr lang="en-US" altLang="zh-CN" sz="1200" b="1" i="1">
                <a:solidFill>
                  <a:srgbClr val="66FFFF"/>
                </a:solidFill>
                <a:latin typeface="+mn-lt"/>
                <a:ea typeface="+mn-ea"/>
              </a:rPr>
              <a:t> </a:t>
            </a:r>
            <a:r>
              <a:rPr lang="en-US" altLang="zh-CN" b="1">
                <a:solidFill>
                  <a:srgbClr val="66FFFF"/>
                </a:solidFill>
                <a:latin typeface="+mn-lt"/>
                <a:ea typeface="+mn-ea"/>
              </a:rPr>
              <a:t>) 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，</a:t>
            </a:r>
          </a:p>
        </p:txBody>
      </p:sp>
      <p:graphicFrame>
        <p:nvGraphicFramePr>
          <p:cNvPr id="42394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239152"/>
              </p:ext>
            </p:extLst>
          </p:nvPr>
        </p:nvGraphicFramePr>
        <p:xfrm>
          <a:off x="5767388" y="3190726"/>
          <a:ext cx="82550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4" imgW="343069" imgH="152468" progId="Equation.3">
                  <p:embed/>
                </p:oleObj>
              </mc:Choice>
              <mc:Fallback>
                <p:oleObj name="Equation" r:id="rId4" imgW="343069" imgH="15246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7388" y="3190726"/>
                        <a:ext cx="825500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394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818098"/>
              </p:ext>
            </p:extLst>
          </p:nvPr>
        </p:nvGraphicFramePr>
        <p:xfrm>
          <a:off x="8283575" y="3185964"/>
          <a:ext cx="825500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6" imgW="343069" imgH="152468" progId="Equation.3">
                  <p:embed/>
                </p:oleObj>
              </mc:Choice>
              <mc:Fallback>
                <p:oleObj name="Equation" r:id="rId6" imgW="343069" imgH="15246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3575" y="3185964"/>
                        <a:ext cx="825500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394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412710"/>
              </p:ext>
            </p:extLst>
          </p:nvPr>
        </p:nvGraphicFramePr>
        <p:xfrm>
          <a:off x="4500563" y="1368276"/>
          <a:ext cx="93186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公式" r:id="rId8" imgW="399965" imgH="342900" progId="Equation.3">
                  <p:embed/>
                </p:oleObj>
              </mc:Choice>
              <mc:Fallback>
                <p:oleObj name="公式" r:id="rId8" imgW="399965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1368276"/>
                        <a:ext cx="93186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3948" name="Group 12"/>
          <p:cNvGrpSpPr>
            <a:grpSpLocks/>
          </p:cNvGrpSpPr>
          <p:nvPr/>
        </p:nvGrpSpPr>
        <p:grpSpPr bwMode="auto">
          <a:xfrm>
            <a:off x="6969125" y="2812901"/>
            <a:ext cx="1066800" cy="2438400"/>
            <a:chOff x="4080" y="1104"/>
            <a:chExt cx="672" cy="1536"/>
          </a:xfrm>
        </p:grpSpPr>
        <p:sp>
          <p:nvSpPr>
            <p:cNvPr id="30748" name="Line 13"/>
            <p:cNvSpPr>
              <a:spLocks noChangeShapeType="1"/>
            </p:cNvSpPr>
            <p:nvPr/>
          </p:nvSpPr>
          <p:spPr bwMode="auto">
            <a:xfrm>
              <a:off x="4080" y="1104"/>
              <a:ext cx="672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749" name="Line 14"/>
            <p:cNvSpPr>
              <a:spLocks noChangeShapeType="1"/>
            </p:cNvSpPr>
            <p:nvPr/>
          </p:nvSpPr>
          <p:spPr bwMode="auto">
            <a:xfrm>
              <a:off x="4080" y="1488"/>
              <a:ext cx="672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750" name="Line 15"/>
            <p:cNvSpPr>
              <a:spLocks noChangeShapeType="1"/>
            </p:cNvSpPr>
            <p:nvPr/>
          </p:nvSpPr>
          <p:spPr bwMode="auto">
            <a:xfrm>
              <a:off x="4080" y="1872"/>
              <a:ext cx="672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751" name="Line 16"/>
            <p:cNvSpPr>
              <a:spLocks noChangeShapeType="1"/>
            </p:cNvSpPr>
            <p:nvPr/>
          </p:nvSpPr>
          <p:spPr bwMode="auto">
            <a:xfrm>
              <a:off x="4080" y="2282"/>
              <a:ext cx="672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752" name="Line 17"/>
            <p:cNvSpPr>
              <a:spLocks noChangeShapeType="1"/>
            </p:cNvSpPr>
            <p:nvPr/>
          </p:nvSpPr>
          <p:spPr bwMode="auto">
            <a:xfrm>
              <a:off x="4080" y="2640"/>
              <a:ext cx="672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423954" name="Rectangle 18"/>
          <p:cNvSpPr>
            <a:spLocks noChangeArrowheads="1"/>
          </p:cNvSpPr>
          <p:nvPr/>
        </p:nvSpPr>
        <p:spPr bwMode="auto">
          <a:xfrm>
            <a:off x="768350" y="1916832"/>
            <a:ext cx="42354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将 </a:t>
            </a:r>
            <a:r>
              <a:rPr lang="en-US" altLang="zh-CN" b="1" dirty="0" err="1">
                <a:solidFill>
                  <a:srgbClr val="66FFFF"/>
                </a:solidFill>
                <a:latin typeface="+mn-lt"/>
                <a:ea typeface="+mn-ea"/>
              </a:rPr>
              <a:t>d</a:t>
            </a:r>
            <a:r>
              <a:rPr lang="en-US" altLang="zh-CN" b="1" i="1" dirty="0" err="1">
                <a:solidFill>
                  <a:srgbClr val="66FFFF"/>
                </a:solidFill>
                <a:latin typeface="+mn-lt"/>
                <a:ea typeface="+mn-ea"/>
              </a:rPr>
              <a:t>q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的电荷由</a:t>
            </a:r>
            <a:r>
              <a:rPr lang="en-US" altLang="zh-CN" b="1" i="1" dirty="0">
                <a:solidFill>
                  <a:srgbClr val="66FFFF"/>
                </a:solidFill>
                <a:latin typeface="+mn-lt"/>
                <a:ea typeface="+mn-ea"/>
              </a:rPr>
              <a:t>B 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板移到</a:t>
            </a:r>
            <a:r>
              <a:rPr lang="en-US" altLang="zh-CN" b="1" i="1" dirty="0">
                <a:solidFill>
                  <a:srgbClr val="66FFFF"/>
                </a:solidFill>
                <a:latin typeface="+mn-lt"/>
                <a:ea typeface="+mn-ea"/>
              </a:rPr>
              <a:t>A 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板，电源需作的功（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外力做的功等于电势能的改变量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）为 </a:t>
            </a:r>
          </a:p>
        </p:txBody>
      </p:sp>
      <p:graphicFrame>
        <p:nvGraphicFramePr>
          <p:cNvPr id="423955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1287940"/>
              </p:ext>
            </p:extLst>
          </p:nvPr>
        </p:nvGraphicFramePr>
        <p:xfrm>
          <a:off x="1908175" y="2963540"/>
          <a:ext cx="2265363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公式" r:id="rId10" imgW="1028869" imgH="342900" progId="Equation.3">
                  <p:embed/>
                </p:oleObj>
              </mc:Choice>
              <mc:Fallback>
                <p:oleObj name="公式" r:id="rId10" imgW="1028869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2963540"/>
                        <a:ext cx="2265363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395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416226"/>
              </p:ext>
            </p:extLst>
          </p:nvPr>
        </p:nvGraphicFramePr>
        <p:xfrm>
          <a:off x="1527175" y="4465489"/>
          <a:ext cx="3332163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公式" r:id="rId12" imgW="1542965" imgH="371373" progId="Equation.3">
                  <p:embed/>
                </p:oleObj>
              </mc:Choice>
              <mc:Fallback>
                <p:oleObj name="公式" r:id="rId12" imgW="1542965" imgH="3713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7175" y="4465489"/>
                        <a:ext cx="3332163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3957" name="Text Box 21"/>
          <p:cNvSpPr txBox="1">
            <a:spLocks noChangeArrowheads="1"/>
          </p:cNvSpPr>
          <p:nvPr/>
        </p:nvSpPr>
        <p:spPr bwMode="auto">
          <a:xfrm>
            <a:off x="768350" y="3750131"/>
            <a:ext cx="43084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极板上电量从</a:t>
            </a:r>
            <a:r>
              <a:rPr lang="en-US" altLang="zh-CN" b="1" dirty="0">
                <a:solidFill>
                  <a:srgbClr val="66FFFF"/>
                </a:solidFill>
                <a:latin typeface="+mn-lt"/>
                <a:ea typeface="+mn-ea"/>
              </a:rPr>
              <a:t>0 </a:t>
            </a:r>
            <a:r>
              <a:rPr lang="en-US" altLang="zh-CN" b="1" dirty="0">
                <a:solidFill>
                  <a:srgbClr val="66FFFF"/>
                </a:solidFill>
                <a:latin typeface="+mn-lt"/>
                <a:ea typeface="+mn-ea"/>
                <a:cs typeface="Times New Roman" panose="02020603050405020304" pitchFamily="18" charset="0"/>
              </a:rPr>
              <a:t>→</a:t>
            </a:r>
            <a:r>
              <a:rPr lang="en-US" altLang="zh-CN" b="1" i="1" dirty="0">
                <a:solidFill>
                  <a:srgbClr val="66FFFF"/>
                </a:solidFill>
                <a:latin typeface="+mn-lt"/>
                <a:ea typeface="+mn-ea"/>
              </a:rPr>
              <a:t>Q 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时，电源所作的总功为</a:t>
            </a:r>
          </a:p>
        </p:txBody>
      </p:sp>
      <p:grpSp>
        <p:nvGrpSpPr>
          <p:cNvPr id="423958" name="Group 22"/>
          <p:cNvGrpSpPr>
            <a:grpSpLocks/>
          </p:cNvGrpSpPr>
          <p:nvPr/>
        </p:nvGrpSpPr>
        <p:grpSpPr bwMode="auto">
          <a:xfrm>
            <a:off x="6805613" y="1441301"/>
            <a:ext cx="1354137" cy="1152525"/>
            <a:chOff x="4059" y="1207"/>
            <a:chExt cx="853" cy="726"/>
          </a:xfrm>
        </p:grpSpPr>
        <p:sp>
          <p:nvSpPr>
            <p:cNvPr id="30744" name="Freeform 23"/>
            <p:cNvSpPr>
              <a:spLocks/>
            </p:cNvSpPr>
            <p:nvPr/>
          </p:nvSpPr>
          <p:spPr bwMode="auto">
            <a:xfrm rot="7170040">
              <a:off x="3830" y="1527"/>
              <a:ext cx="635" cy="177"/>
            </a:xfrm>
            <a:custGeom>
              <a:avLst/>
              <a:gdLst>
                <a:gd name="T0" fmla="*/ 0 w 771"/>
                <a:gd name="T1" fmla="*/ 4 h 295"/>
                <a:gd name="T2" fmla="*/ 52 w 771"/>
                <a:gd name="T3" fmla="*/ 21 h 295"/>
                <a:gd name="T4" fmla="*/ 103 w 771"/>
                <a:gd name="T5" fmla="*/ 14 h 295"/>
                <a:gd name="T6" fmla="*/ 189 w 771"/>
                <a:gd name="T7" fmla="*/ 17 h 295"/>
                <a:gd name="T8" fmla="*/ 240 w 771"/>
                <a:gd name="T9" fmla="*/ 17 h 295"/>
                <a:gd name="T10" fmla="*/ 292 w 771"/>
                <a:gd name="T11" fmla="*/ 0 h 2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71" h="295">
                  <a:moveTo>
                    <a:pt x="0" y="45"/>
                  </a:moveTo>
                  <a:cubicBezTo>
                    <a:pt x="45" y="147"/>
                    <a:pt x="91" y="249"/>
                    <a:pt x="136" y="272"/>
                  </a:cubicBezTo>
                  <a:cubicBezTo>
                    <a:pt x="181" y="295"/>
                    <a:pt x="212" y="189"/>
                    <a:pt x="272" y="181"/>
                  </a:cubicBezTo>
                  <a:cubicBezTo>
                    <a:pt x="332" y="173"/>
                    <a:pt x="439" y="219"/>
                    <a:pt x="499" y="226"/>
                  </a:cubicBezTo>
                  <a:cubicBezTo>
                    <a:pt x="559" y="233"/>
                    <a:pt x="590" y="264"/>
                    <a:pt x="635" y="226"/>
                  </a:cubicBezTo>
                  <a:cubicBezTo>
                    <a:pt x="680" y="188"/>
                    <a:pt x="748" y="37"/>
                    <a:pt x="771" y="0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745" name="Line 24"/>
            <p:cNvSpPr>
              <a:spLocks noChangeShapeType="1"/>
            </p:cNvSpPr>
            <p:nvPr/>
          </p:nvSpPr>
          <p:spPr bwMode="auto">
            <a:xfrm>
              <a:off x="4377" y="1207"/>
              <a:ext cx="0" cy="363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746" name="Line 25"/>
            <p:cNvSpPr>
              <a:spLocks noChangeShapeType="1"/>
            </p:cNvSpPr>
            <p:nvPr/>
          </p:nvSpPr>
          <p:spPr bwMode="auto">
            <a:xfrm>
              <a:off x="4468" y="1275"/>
              <a:ext cx="0" cy="227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747" name="Freeform 26"/>
            <p:cNvSpPr>
              <a:spLocks/>
            </p:cNvSpPr>
            <p:nvPr/>
          </p:nvSpPr>
          <p:spPr bwMode="auto">
            <a:xfrm>
              <a:off x="4487" y="1384"/>
              <a:ext cx="425" cy="526"/>
            </a:xfrm>
            <a:custGeom>
              <a:avLst/>
              <a:gdLst>
                <a:gd name="T0" fmla="*/ 0 w 425"/>
                <a:gd name="T1" fmla="*/ 0 h 526"/>
                <a:gd name="T2" fmla="*/ 182 w 425"/>
                <a:gd name="T3" fmla="*/ 41 h 526"/>
                <a:gd name="T4" fmla="*/ 212 w 425"/>
                <a:gd name="T5" fmla="*/ 101 h 526"/>
                <a:gd name="T6" fmla="*/ 232 w 425"/>
                <a:gd name="T7" fmla="*/ 223 h 526"/>
                <a:gd name="T8" fmla="*/ 303 w 425"/>
                <a:gd name="T9" fmla="*/ 273 h 526"/>
                <a:gd name="T10" fmla="*/ 364 w 425"/>
                <a:gd name="T11" fmla="*/ 293 h 526"/>
                <a:gd name="T12" fmla="*/ 414 w 425"/>
                <a:gd name="T13" fmla="*/ 384 h 526"/>
                <a:gd name="T14" fmla="*/ 424 w 425"/>
                <a:gd name="T15" fmla="*/ 526 h 5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25" h="526">
                  <a:moveTo>
                    <a:pt x="0" y="0"/>
                  </a:moveTo>
                  <a:cubicBezTo>
                    <a:pt x="61" y="10"/>
                    <a:pt x="123" y="22"/>
                    <a:pt x="182" y="41"/>
                  </a:cubicBezTo>
                  <a:cubicBezTo>
                    <a:pt x="199" y="66"/>
                    <a:pt x="206" y="72"/>
                    <a:pt x="212" y="101"/>
                  </a:cubicBezTo>
                  <a:cubicBezTo>
                    <a:pt x="220" y="141"/>
                    <a:pt x="203" y="194"/>
                    <a:pt x="232" y="223"/>
                  </a:cubicBezTo>
                  <a:cubicBezTo>
                    <a:pt x="265" y="256"/>
                    <a:pt x="258" y="255"/>
                    <a:pt x="303" y="273"/>
                  </a:cubicBezTo>
                  <a:cubicBezTo>
                    <a:pt x="323" y="281"/>
                    <a:pt x="364" y="293"/>
                    <a:pt x="364" y="293"/>
                  </a:cubicBezTo>
                  <a:cubicBezTo>
                    <a:pt x="410" y="363"/>
                    <a:pt x="396" y="331"/>
                    <a:pt x="414" y="384"/>
                  </a:cubicBezTo>
                  <a:cubicBezTo>
                    <a:pt x="425" y="513"/>
                    <a:pt x="424" y="465"/>
                    <a:pt x="424" y="526"/>
                  </a:cubicBezTo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423963" name="Line 27"/>
          <p:cNvSpPr>
            <a:spLocks noChangeShapeType="1"/>
          </p:cNvSpPr>
          <p:nvPr/>
        </p:nvSpPr>
        <p:spPr bwMode="auto">
          <a:xfrm flipH="1">
            <a:off x="6726238" y="2019151"/>
            <a:ext cx="219075" cy="269875"/>
          </a:xfrm>
          <a:prstGeom prst="line">
            <a:avLst/>
          </a:prstGeom>
          <a:noFill/>
          <a:ln w="38100">
            <a:solidFill>
              <a:srgbClr val="FFFF66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lt"/>
              <a:ea typeface="+mn-ea"/>
            </a:endParaRPr>
          </a:p>
        </p:txBody>
      </p:sp>
      <p:grpSp>
        <p:nvGrpSpPr>
          <p:cNvPr id="423964" name="Group 28"/>
          <p:cNvGrpSpPr>
            <a:grpSpLocks/>
          </p:cNvGrpSpPr>
          <p:nvPr/>
        </p:nvGrpSpPr>
        <p:grpSpPr bwMode="auto">
          <a:xfrm>
            <a:off x="6796088" y="1798489"/>
            <a:ext cx="268287" cy="396875"/>
            <a:chOff x="5420" y="1253"/>
            <a:chExt cx="169" cy="250"/>
          </a:xfrm>
        </p:grpSpPr>
        <p:sp>
          <p:nvSpPr>
            <p:cNvPr id="30742" name="Oval 29"/>
            <p:cNvSpPr>
              <a:spLocks noChangeArrowheads="1"/>
            </p:cNvSpPr>
            <p:nvPr/>
          </p:nvSpPr>
          <p:spPr bwMode="auto">
            <a:xfrm>
              <a:off x="5465" y="1323"/>
              <a:ext cx="124" cy="11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FF6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30743" name="Rectangle 30"/>
            <p:cNvSpPr>
              <a:spLocks noChangeArrowheads="1"/>
            </p:cNvSpPr>
            <p:nvPr/>
          </p:nvSpPr>
          <p:spPr bwMode="auto">
            <a:xfrm>
              <a:off x="5420" y="1253"/>
              <a:ext cx="1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sz="2000" b="1">
                  <a:solidFill>
                    <a:srgbClr val="FF0000"/>
                  </a:solidFill>
                  <a:latin typeface="+mn-lt"/>
                  <a:ea typeface="+mn-ea"/>
                </a:rPr>
                <a:t>+</a:t>
              </a:r>
            </a:p>
          </p:txBody>
        </p:sp>
      </p:grpSp>
      <p:sp>
        <p:nvSpPr>
          <p:cNvPr id="423967" name="Text Box 31"/>
          <p:cNvSpPr txBox="1">
            <a:spLocks noChangeArrowheads="1"/>
          </p:cNvSpPr>
          <p:nvPr/>
        </p:nvSpPr>
        <p:spPr bwMode="auto">
          <a:xfrm>
            <a:off x="5937919" y="3952726"/>
            <a:ext cx="64953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FF66"/>
                </a:solidFill>
                <a:latin typeface="+mn-lt"/>
                <a:ea typeface="+mn-ea"/>
              </a:rPr>
              <a:t>+</a:t>
            </a:r>
            <a:r>
              <a:rPr lang="en-US" altLang="zh-CN" sz="2800" b="1" i="1">
                <a:solidFill>
                  <a:srgbClr val="FFFF66"/>
                </a:solidFill>
                <a:latin typeface="+mn-lt"/>
                <a:ea typeface="+mn-ea"/>
              </a:rPr>
              <a:t>Q</a:t>
            </a:r>
          </a:p>
        </p:txBody>
      </p:sp>
      <p:sp>
        <p:nvSpPr>
          <p:cNvPr id="423968" name="Text Box 32"/>
          <p:cNvSpPr txBox="1">
            <a:spLocks noChangeArrowheads="1"/>
          </p:cNvSpPr>
          <p:nvPr/>
        </p:nvSpPr>
        <p:spPr bwMode="auto">
          <a:xfrm>
            <a:off x="8405813" y="3952726"/>
            <a:ext cx="5603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FFFF66"/>
                </a:solidFill>
                <a:latin typeface="+mn-lt"/>
                <a:ea typeface="+mn-ea"/>
              </a:rPr>
              <a:t>-</a:t>
            </a:r>
            <a:r>
              <a:rPr lang="en-US" altLang="zh-CN" sz="2800" b="1" i="1">
                <a:solidFill>
                  <a:srgbClr val="FFFF66"/>
                </a:solidFill>
                <a:latin typeface="+mn-lt"/>
                <a:ea typeface="+mn-ea"/>
              </a:rPr>
              <a:t>Q</a:t>
            </a:r>
          </a:p>
        </p:txBody>
      </p:sp>
      <p:sp>
        <p:nvSpPr>
          <p:cNvPr id="423969" name="Rectangle 33"/>
          <p:cNvSpPr>
            <a:spLocks noChangeArrowheads="1"/>
          </p:cNvSpPr>
          <p:nvPr/>
        </p:nvSpPr>
        <p:spPr bwMode="auto">
          <a:xfrm>
            <a:off x="788988" y="1460351"/>
            <a:ext cx="3998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则，两极板间的电势差为</a:t>
            </a:r>
            <a:endParaRPr lang="zh-CN" altLang="en-US" b="1">
              <a:solidFill>
                <a:srgbClr val="66FFFF"/>
              </a:solidFill>
              <a:latin typeface="+mn-lt"/>
              <a:ea typeface="+mn-ea"/>
            </a:endParaRPr>
          </a:p>
        </p:txBody>
      </p:sp>
      <p:graphicFrame>
        <p:nvGraphicFramePr>
          <p:cNvPr id="423973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389315"/>
              </p:ext>
            </p:extLst>
          </p:nvPr>
        </p:nvGraphicFramePr>
        <p:xfrm>
          <a:off x="1521715" y="5784701"/>
          <a:ext cx="1731962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公式" r:id="rId14" imgW="780965" imgH="371373" progId="Equation.3">
                  <p:embed/>
                </p:oleObj>
              </mc:Choice>
              <mc:Fallback>
                <p:oleObj name="公式" r:id="rId14" imgW="780965" imgH="37137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1715" y="5784701"/>
                        <a:ext cx="1731962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3974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970787"/>
              </p:ext>
            </p:extLst>
          </p:nvPr>
        </p:nvGraphicFramePr>
        <p:xfrm>
          <a:off x="3253677" y="5817245"/>
          <a:ext cx="229235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公式" r:id="rId16" imgW="1047835" imgH="342900" progId="Equation.3">
                  <p:embed/>
                </p:oleObj>
              </mc:Choice>
              <mc:Fallback>
                <p:oleObj name="公式" r:id="rId16" imgW="1047835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3677" y="5817245"/>
                        <a:ext cx="229235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 Box 21"/>
          <p:cNvSpPr txBox="1">
            <a:spLocks noChangeArrowheads="1"/>
          </p:cNvSpPr>
          <p:nvPr/>
        </p:nvSpPr>
        <p:spPr bwMode="auto">
          <a:xfrm>
            <a:off x="791379" y="5344964"/>
            <a:ext cx="57248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电源所作的功转化为电容器存储的能量</a:t>
            </a:r>
          </a:p>
        </p:txBody>
      </p:sp>
    </p:spTree>
    <p:extLst>
      <p:ext uri="{BB962C8B-B14F-4D97-AF65-F5344CB8AC3E}">
        <p14:creationId xmlns:p14="http://schemas.microsoft.com/office/powerpoint/2010/main" val="5472220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3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23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23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3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23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23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23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23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23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2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23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23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23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23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2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943" grpId="0" autoUpdateAnimBg="0"/>
      <p:bldP spid="423944" grpId="0" autoUpdateAnimBg="0"/>
      <p:bldP spid="423954" grpId="0" autoUpdateAnimBg="0"/>
      <p:bldP spid="423957" grpId="0" autoUpdateAnimBg="0"/>
      <p:bldP spid="423963" grpId="0" animBg="1"/>
      <p:bldP spid="423963" grpId="1" animBg="1"/>
      <p:bldP spid="423967" grpId="0"/>
      <p:bldP spid="423968" grpId="0"/>
      <p:bldP spid="423969" grpId="0" autoUpdateAnimBg="0"/>
      <p:bldP spid="37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78" name="Text Box 18"/>
          <p:cNvSpPr txBox="1">
            <a:spLocks noChangeArrowheads="1"/>
          </p:cNvSpPr>
          <p:nvPr/>
        </p:nvSpPr>
        <p:spPr bwMode="auto">
          <a:xfrm>
            <a:off x="2819400" y="4829473"/>
            <a:ext cx="632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solidFill>
                  <a:srgbClr val="FFFFFF"/>
                </a:solidFill>
                <a:latin typeface="+mn-lt"/>
                <a:ea typeface="+mn-ea"/>
              </a:rPr>
              <a:t>—— 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能量密度为空间坐标的函数</a:t>
            </a:r>
          </a:p>
        </p:txBody>
      </p:sp>
      <p:sp>
        <p:nvSpPr>
          <p:cNvPr id="424962" name="Text Box 2"/>
          <p:cNvSpPr txBox="1">
            <a:spLocks noChangeArrowheads="1"/>
          </p:cNvSpPr>
          <p:nvPr/>
        </p:nvSpPr>
        <p:spPr bwMode="auto">
          <a:xfrm>
            <a:off x="827088" y="260648"/>
            <a:ext cx="561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对于平行板电容器</a:t>
            </a:r>
          </a:p>
        </p:txBody>
      </p:sp>
      <p:graphicFrame>
        <p:nvGraphicFramePr>
          <p:cNvPr id="42496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132088"/>
              </p:ext>
            </p:extLst>
          </p:nvPr>
        </p:nvGraphicFramePr>
        <p:xfrm>
          <a:off x="1343680" y="855983"/>
          <a:ext cx="1066800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公式" r:id="rId3" imgW="457200" imgH="133486" progId="Equation.3">
                  <p:embed/>
                </p:oleObj>
              </mc:Choice>
              <mc:Fallback>
                <p:oleObj name="公式" r:id="rId3" imgW="457200" imgH="13348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680" y="855983"/>
                        <a:ext cx="1066800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49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6145861"/>
              </p:ext>
            </p:extLst>
          </p:nvPr>
        </p:nvGraphicFramePr>
        <p:xfrm>
          <a:off x="2999443" y="638198"/>
          <a:ext cx="10128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公式" r:id="rId5" imgW="438235" imgH="342900" progId="Equation.3">
                  <p:embed/>
                </p:oleObj>
              </mc:Choice>
              <mc:Fallback>
                <p:oleObj name="公式" r:id="rId5" imgW="438235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9443" y="638198"/>
                        <a:ext cx="1012825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4965" name="AutoShape 5"/>
          <p:cNvSpPr>
            <a:spLocks noChangeArrowheads="1"/>
          </p:cNvSpPr>
          <p:nvPr/>
        </p:nvSpPr>
        <p:spPr bwMode="auto">
          <a:xfrm>
            <a:off x="636362" y="1363139"/>
            <a:ext cx="813251" cy="381000"/>
          </a:xfrm>
          <a:prstGeom prst="rightArrow">
            <a:avLst>
              <a:gd name="adj1" fmla="val 43333"/>
              <a:gd name="adj2" fmla="val 7208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24969" name="AutoShape 9"/>
          <p:cNvSpPr>
            <a:spLocks noChangeArrowheads="1"/>
          </p:cNvSpPr>
          <p:nvPr/>
        </p:nvSpPr>
        <p:spPr bwMode="auto">
          <a:xfrm>
            <a:off x="1835697" y="2659360"/>
            <a:ext cx="3918992" cy="1008063"/>
          </a:xfrm>
          <a:prstGeom prst="bevel">
            <a:avLst>
              <a:gd name="adj" fmla="val 4847"/>
            </a:avLst>
          </a:prstGeom>
          <a:solidFill>
            <a:srgbClr val="006666">
              <a:alpha val="5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424970" name="Objec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3936996"/>
              </p:ext>
            </p:extLst>
          </p:nvPr>
        </p:nvGraphicFramePr>
        <p:xfrm>
          <a:off x="1877079" y="2659360"/>
          <a:ext cx="3877609" cy="9570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Equation" r:id="rId7" imgW="1054080" imgH="291960" progId="Equation.DSMT4">
                  <p:embed/>
                </p:oleObj>
              </mc:Choice>
              <mc:Fallback>
                <p:oleObj name="Equation" r:id="rId7" imgW="1054080" imgH="29196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7079" y="2659360"/>
                        <a:ext cx="3877609" cy="9570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4971" name="Rectangle 11"/>
          <p:cNvSpPr>
            <a:spLocks noChangeArrowheads="1"/>
          </p:cNvSpPr>
          <p:nvPr/>
        </p:nvSpPr>
        <p:spPr bwMode="auto">
          <a:xfrm>
            <a:off x="323528" y="2859385"/>
            <a:ext cx="1847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能量密度</a:t>
            </a:r>
          </a:p>
        </p:txBody>
      </p:sp>
      <p:graphicFrame>
        <p:nvGraphicFramePr>
          <p:cNvPr id="424972" name="Objec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0649649"/>
              </p:ext>
            </p:extLst>
          </p:nvPr>
        </p:nvGraphicFramePr>
        <p:xfrm>
          <a:off x="7315200" y="4797152"/>
          <a:ext cx="16494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Equation" r:id="rId9" imgW="749160" imgH="177480" progId="Equation.DSMT4">
                  <p:embed/>
                </p:oleObj>
              </mc:Choice>
              <mc:Fallback>
                <p:oleObj name="Equation" r:id="rId9" imgW="749160" imgH="177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4797152"/>
                        <a:ext cx="16494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4973" name="Text Box 13"/>
          <p:cNvSpPr txBox="1">
            <a:spLocks noChangeArrowheads="1"/>
          </p:cNvSpPr>
          <p:nvPr/>
        </p:nvSpPr>
        <p:spPr bwMode="auto">
          <a:xfrm>
            <a:off x="827088" y="3748385"/>
            <a:ext cx="6697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00FFFF"/>
                </a:solidFill>
                <a:latin typeface="+mn-lt"/>
                <a:ea typeface="+mn-ea"/>
              </a:rPr>
              <a:t>—— </a:t>
            </a:r>
            <a:r>
              <a:rPr lang="zh-CN" altLang="en-US" b="1">
                <a:solidFill>
                  <a:srgbClr val="00FFFF"/>
                </a:solidFill>
                <a:latin typeface="+mn-lt"/>
                <a:ea typeface="+mn-ea"/>
              </a:rPr>
              <a:t>计算电场能量密度的普遍公式，</a:t>
            </a:r>
          </a:p>
        </p:txBody>
      </p:sp>
      <p:sp>
        <p:nvSpPr>
          <p:cNvPr id="424974" name="Text Box 14"/>
          <p:cNvSpPr txBox="1">
            <a:spLocks noChangeArrowheads="1"/>
          </p:cNvSpPr>
          <p:nvPr/>
        </p:nvSpPr>
        <p:spPr bwMode="auto">
          <a:xfrm>
            <a:off x="5807075" y="3748385"/>
            <a:ext cx="333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不论电场均匀与否，</a:t>
            </a:r>
          </a:p>
        </p:txBody>
      </p:sp>
      <p:sp>
        <p:nvSpPr>
          <p:cNvPr id="424975" name="Rectangle 15"/>
          <p:cNvSpPr>
            <a:spLocks noChangeArrowheads="1"/>
          </p:cNvSpPr>
          <p:nvPr/>
        </p:nvSpPr>
        <p:spPr bwMode="auto">
          <a:xfrm>
            <a:off x="914400" y="4227810"/>
            <a:ext cx="640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也不论是静电场还是非静电场都是适用的。</a:t>
            </a:r>
          </a:p>
        </p:txBody>
      </p:sp>
      <p:sp>
        <p:nvSpPr>
          <p:cNvPr id="424976" name="Text Box 16"/>
          <p:cNvSpPr txBox="1">
            <a:spLocks noChangeArrowheads="1"/>
          </p:cNvSpPr>
          <p:nvPr/>
        </p:nvSpPr>
        <p:spPr bwMode="auto">
          <a:xfrm>
            <a:off x="304800" y="4829473"/>
            <a:ext cx="3657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00FFFF"/>
                </a:solidFill>
                <a:latin typeface="+mn-lt"/>
                <a:ea typeface="+mn-ea"/>
              </a:rPr>
              <a:t>• </a:t>
            </a:r>
            <a:r>
              <a:rPr lang="zh-CN" altLang="en-US" b="1">
                <a:solidFill>
                  <a:srgbClr val="00FFFF"/>
                </a:solidFill>
                <a:latin typeface="+mn-lt"/>
                <a:ea typeface="+mn-ea"/>
              </a:rPr>
              <a:t>对于非均匀电场</a:t>
            </a:r>
          </a:p>
        </p:txBody>
      </p:sp>
      <p:graphicFrame>
        <p:nvGraphicFramePr>
          <p:cNvPr id="42497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569676"/>
              </p:ext>
            </p:extLst>
          </p:nvPr>
        </p:nvGraphicFramePr>
        <p:xfrm>
          <a:off x="1692275" y="5448598"/>
          <a:ext cx="4103688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Equation" r:id="rId11" imgW="1009565" imgH="285648" progId="Equation.DSMT4">
                  <p:embed/>
                </p:oleObj>
              </mc:Choice>
              <mc:Fallback>
                <p:oleObj name="Equation" r:id="rId11" imgW="1009565" imgH="28564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448598"/>
                        <a:ext cx="4103688" cy="1081087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00FF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4979" name="AutoShape 19"/>
          <p:cNvSpPr>
            <a:spLocks noChangeArrowheads="1"/>
          </p:cNvSpPr>
          <p:nvPr/>
        </p:nvSpPr>
        <p:spPr bwMode="auto">
          <a:xfrm>
            <a:off x="6526213" y="5526385"/>
            <a:ext cx="2438400" cy="914400"/>
          </a:xfrm>
          <a:prstGeom prst="wedgeRectCallout">
            <a:avLst>
              <a:gd name="adj1" fmla="val -91079"/>
              <a:gd name="adj2" fmla="val -347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i="1">
                <a:solidFill>
                  <a:srgbClr val="000000"/>
                </a:solidFill>
                <a:latin typeface="+mn-lt"/>
                <a:ea typeface="+mn-ea"/>
              </a:rPr>
              <a:t>积分遍及电场所占的空间体积 </a:t>
            </a:r>
            <a:r>
              <a:rPr lang="en-US" altLang="zh-CN" b="1" i="1">
                <a:solidFill>
                  <a:srgbClr val="000000"/>
                </a:solidFill>
                <a:latin typeface="+mn-lt"/>
                <a:ea typeface="+mn-ea"/>
              </a:rPr>
              <a:t>V</a:t>
            </a:r>
          </a:p>
        </p:txBody>
      </p:sp>
      <p:sp>
        <p:nvSpPr>
          <p:cNvPr id="424980" name="AutoShape 20"/>
          <p:cNvSpPr>
            <a:spLocks noChangeArrowheads="1"/>
          </p:cNvSpPr>
          <p:nvPr/>
        </p:nvSpPr>
        <p:spPr bwMode="auto">
          <a:xfrm>
            <a:off x="1104900" y="5261273"/>
            <a:ext cx="457200" cy="3810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20" name="Rectangle 38"/>
          <p:cNvSpPr>
            <a:spLocks noChangeArrowheads="1"/>
          </p:cNvSpPr>
          <p:nvPr/>
        </p:nvSpPr>
        <p:spPr bwMode="auto">
          <a:xfrm>
            <a:off x="6736493" y="260648"/>
            <a:ext cx="2329161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600" dirty="0">
                <a:solidFill>
                  <a:srgbClr val="FFFF00"/>
                </a:solidFill>
                <a:latin typeface="+mn-lt"/>
                <a:ea typeface="+mn-ea"/>
              </a:rPr>
              <a:t>•  </a:t>
            </a:r>
            <a:r>
              <a:rPr lang="zh-CN" altLang="en-US" sz="2600" dirty="0">
                <a:solidFill>
                  <a:srgbClr val="FFFF00"/>
                </a:solidFill>
                <a:latin typeface="+mn-lt"/>
                <a:ea typeface="+mn-ea"/>
              </a:rPr>
              <a:t>近代理论研究表明：</a:t>
            </a:r>
            <a:r>
              <a:rPr lang="zh-CN" altLang="en-US" sz="26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场具有能量，</a:t>
            </a:r>
            <a:r>
              <a:rPr lang="zh-CN" altLang="en-US" sz="2600" u="sng" dirty="0">
                <a:solidFill>
                  <a:srgbClr val="FFFF00"/>
                </a:solidFill>
                <a:latin typeface="+mn-lt"/>
                <a:ea typeface="+mn-ea"/>
              </a:rPr>
              <a:t>如</a:t>
            </a:r>
            <a:r>
              <a:rPr lang="zh-CN" altLang="en-US" sz="26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电磁波可以脱离电荷在空间传输。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294559" y="678768"/>
            <a:ext cx="2520280" cy="777875"/>
            <a:chOff x="5074954" y="826383"/>
            <a:chExt cx="2520280" cy="777875"/>
          </a:xfrm>
        </p:grpSpPr>
        <p:sp>
          <p:nvSpPr>
            <p:cNvPr id="21" name="Rectangle 38"/>
            <p:cNvSpPr>
              <a:spLocks noChangeArrowheads="1"/>
            </p:cNvSpPr>
            <p:nvPr/>
          </p:nvSpPr>
          <p:spPr bwMode="auto">
            <a:xfrm>
              <a:off x="5074954" y="947707"/>
              <a:ext cx="2520280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sz="2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lt"/>
                  <a:ea typeface="+mn-ea"/>
                </a:rPr>
                <a:t>注意：</a:t>
              </a:r>
              <a:endParaRPr lang="zh-CN" altLang="en-US" sz="26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endParaRPr>
            </a:p>
          </p:txBody>
        </p:sp>
        <p:graphicFrame>
          <p:nvGraphicFramePr>
            <p:cNvPr id="22" name="Object 10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1620217"/>
                </p:ext>
              </p:extLst>
            </p:nvPr>
          </p:nvGraphicFramePr>
          <p:xfrm>
            <a:off x="6036595" y="826383"/>
            <a:ext cx="1327150" cy="777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3" name="Equation" r:id="rId13" imgW="330120" imgH="177480" progId="Equation.DSMT4">
                    <p:embed/>
                  </p:oleObj>
                </mc:Choice>
                <mc:Fallback>
                  <p:oleObj name="Equation" r:id="rId13" imgW="330120" imgH="177480" progId="Equation.DSMT4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36595" y="826383"/>
                          <a:ext cx="1327150" cy="777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rgbClr val="66FF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834724"/>
              </p:ext>
            </p:extLst>
          </p:nvPr>
        </p:nvGraphicFramePr>
        <p:xfrm>
          <a:off x="481969" y="1676698"/>
          <a:ext cx="6396038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Equation" r:id="rId15" imgW="1917360" imgH="291960" progId="Equation.DSMT4">
                  <p:embed/>
                </p:oleObj>
              </mc:Choice>
              <mc:Fallback>
                <p:oleObj name="Equation" r:id="rId15" imgW="191736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969" y="1676698"/>
                        <a:ext cx="6396038" cy="908050"/>
                      </a:xfrm>
                      <a:prstGeom prst="rect">
                        <a:avLst/>
                      </a:prstGeom>
                      <a:noFill/>
                      <a:ln w="25400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38"/>
          <p:cNvSpPr>
            <a:spLocks noChangeArrowheads="1"/>
          </p:cNvSpPr>
          <p:nvPr/>
        </p:nvSpPr>
        <p:spPr bwMode="auto">
          <a:xfrm>
            <a:off x="6695231" y="2230512"/>
            <a:ext cx="2329161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6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       </a:t>
            </a:r>
            <a:r>
              <a:rPr lang="zh-CN" altLang="en-US" sz="26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 </a:t>
            </a:r>
            <a:r>
              <a:rPr lang="zh-CN" altLang="en-US" sz="2600" u="sng" dirty="0">
                <a:solidFill>
                  <a:srgbClr val="FFFF00"/>
                </a:solidFill>
                <a:latin typeface="+mn-lt"/>
                <a:ea typeface="+mn-ea"/>
              </a:rPr>
              <a:t>场有能量是场具有物质性的直接表现</a:t>
            </a:r>
          </a:p>
        </p:txBody>
      </p:sp>
    </p:spTree>
    <p:extLst>
      <p:ext uri="{BB962C8B-B14F-4D97-AF65-F5344CB8AC3E}">
        <p14:creationId xmlns:p14="http://schemas.microsoft.com/office/powerpoint/2010/main" val="19716780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4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4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4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24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0"/>
                                        <p:tgtEl>
                                          <p:spTgt spid="424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424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424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300"/>
                                        <p:tgtEl>
                                          <p:spTgt spid="424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300"/>
                                        <p:tgtEl>
                                          <p:spTgt spid="424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2" dur="300"/>
                                        <p:tgtEl>
                                          <p:spTgt spid="424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7" dur="300"/>
                                        <p:tgtEl>
                                          <p:spTgt spid="424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4249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4249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000"/>
                                        <p:tgtEl>
                                          <p:spTgt spid="424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0" fill="hold"/>
                                        <p:tgtEl>
                                          <p:spTgt spid="424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0" fill="hold"/>
                                        <p:tgtEl>
                                          <p:spTgt spid="424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249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249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24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24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7" dur="300"/>
                                        <p:tgtEl>
                                          <p:spTgt spid="424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978" grpId="0" autoUpdateAnimBg="0"/>
      <p:bldP spid="424962" grpId="0" autoUpdateAnimBg="0"/>
      <p:bldP spid="424965" grpId="0" animBg="1"/>
      <p:bldP spid="424969" grpId="0" animBg="1"/>
      <p:bldP spid="424971" grpId="0" autoUpdateAnimBg="0"/>
      <p:bldP spid="424973" grpId="0" autoUpdateAnimBg="0"/>
      <p:bldP spid="424974" grpId="0" autoUpdateAnimBg="0"/>
      <p:bldP spid="424975" grpId="0" autoUpdateAnimBg="0"/>
      <p:bldP spid="424976" grpId="0" autoUpdateAnimBg="0"/>
      <p:bldP spid="424979" grpId="0" animBg="1" autoUpdateAnimBg="0"/>
      <p:bldP spid="20" grpId="0" autoUpdateAnimBg="0"/>
      <p:bldP spid="2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Oval 2"/>
          <p:cNvSpPr>
            <a:spLocks noChangeArrowheads="1"/>
          </p:cNvSpPr>
          <p:nvPr/>
        </p:nvSpPr>
        <p:spPr bwMode="auto">
          <a:xfrm>
            <a:off x="7242309" y="1240562"/>
            <a:ext cx="1143000" cy="1143000"/>
          </a:xfrm>
          <a:prstGeom prst="ellipse">
            <a:avLst/>
          </a:prstGeom>
          <a:noFill/>
          <a:ln w="76200">
            <a:solidFill>
              <a:srgbClr val="FF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25987" name="Line 3"/>
          <p:cNvSpPr>
            <a:spLocks noChangeShapeType="1"/>
          </p:cNvSpPr>
          <p:nvPr/>
        </p:nvSpPr>
        <p:spPr bwMode="auto">
          <a:xfrm flipH="1" flipV="1">
            <a:off x="7531234" y="1278662"/>
            <a:ext cx="304800" cy="5334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lt"/>
              <a:ea typeface="+mn-ea"/>
            </a:endParaRPr>
          </a:p>
        </p:txBody>
      </p:sp>
      <p:sp>
        <p:nvSpPr>
          <p:cNvPr id="425988" name="Text Box 4"/>
          <p:cNvSpPr txBox="1">
            <a:spLocks noChangeArrowheads="1"/>
          </p:cNvSpPr>
          <p:nvPr/>
        </p:nvSpPr>
        <p:spPr bwMode="auto">
          <a:xfrm>
            <a:off x="7315334" y="1380262"/>
            <a:ext cx="474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i="1">
                <a:solidFill>
                  <a:srgbClr val="FFFF00"/>
                </a:solidFill>
                <a:latin typeface="+mn-lt"/>
                <a:ea typeface="+mn-ea"/>
              </a:rPr>
              <a:t>r</a:t>
            </a:r>
          </a:p>
        </p:txBody>
      </p:sp>
      <p:sp>
        <p:nvSpPr>
          <p:cNvPr id="425989" name="Oval 5"/>
          <p:cNvSpPr>
            <a:spLocks noChangeAspect="1" noChangeArrowheads="1"/>
          </p:cNvSpPr>
          <p:nvPr/>
        </p:nvSpPr>
        <p:spPr bwMode="auto">
          <a:xfrm>
            <a:off x="6881946" y="880200"/>
            <a:ext cx="1863725" cy="1863725"/>
          </a:xfrm>
          <a:prstGeom prst="ellipse">
            <a:avLst/>
          </a:prstGeom>
          <a:gradFill rotWithShape="1">
            <a:gsLst>
              <a:gs pos="0">
                <a:srgbClr val="0099FF">
                  <a:alpha val="60001"/>
                </a:srgbClr>
              </a:gs>
              <a:gs pos="100000">
                <a:srgbClr val="004776">
                  <a:alpha val="45000"/>
                </a:srgbClr>
              </a:gs>
            </a:gsLst>
            <a:path path="shape">
              <a:fillToRect l="50000" t="50000" r="50000" b="50000"/>
            </a:path>
          </a:gradFill>
          <a:ln w="19050">
            <a:solidFill>
              <a:schemeClr val="fol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25990" name="Text Box 6"/>
          <p:cNvSpPr txBox="1">
            <a:spLocks noChangeArrowheads="1"/>
          </p:cNvSpPr>
          <p:nvPr/>
        </p:nvSpPr>
        <p:spPr bwMode="auto">
          <a:xfrm>
            <a:off x="1020763" y="273348"/>
            <a:ext cx="7439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已知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均匀带电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的球体，半径为</a:t>
            </a:r>
            <a:r>
              <a:rPr lang="en-US" altLang="zh-CN" b="1" i="1" dirty="0">
                <a:solidFill>
                  <a:srgbClr val="66FFFF"/>
                </a:solidFill>
                <a:latin typeface="+mn-lt"/>
                <a:ea typeface="+mn-ea"/>
              </a:rPr>
              <a:t>R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，带电量为</a:t>
            </a:r>
            <a:r>
              <a:rPr lang="en-US" altLang="zh-CN" b="1" i="1" dirty="0">
                <a:solidFill>
                  <a:srgbClr val="66FFFF"/>
                </a:solidFill>
                <a:latin typeface="+mn-lt"/>
                <a:ea typeface="+mn-ea"/>
              </a:rPr>
              <a:t>Q</a:t>
            </a:r>
          </a:p>
        </p:txBody>
      </p:sp>
      <p:sp>
        <p:nvSpPr>
          <p:cNvPr id="425991" name="Text Box 7"/>
          <p:cNvSpPr txBox="1">
            <a:spLocks noChangeArrowheads="1"/>
          </p:cNvSpPr>
          <p:nvPr/>
        </p:nvSpPr>
        <p:spPr bwMode="auto">
          <a:xfrm>
            <a:off x="8539296" y="783362"/>
            <a:ext cx="3898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i="1" dirty="0">
                <a:solidFill>
                  <a:srgbClr val="FFFFFF"/>
                </a:solidFill>
                <a:latin typeface="+mn-lt"/>
                <a:ea typeface="+mn-ea"/>
              </a:rPr>
              <a:t>R</a:t>
            </a:r>
          </a:p>
        </p:txBody>
      </p:sp>
      <p:sp>
        <p:nvSpPr>
          <p:cNvPr id="425992" name="Text Box 8"/>
          <p:cNvSpPr txBox="1">
            <a:spLocks noChangeArrowheads="1"/>
          </p:cNvSpPr>
          <p:nvPr/>
        </p:nvSpPr>
        <p:spPr bwMode="auto">
          <a:xfrm>
            <a:off x="7097846" y="443637"/>
            <a:ext cx="4074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i="1">
                <a:solidFill>
                  <a:srgbClr val="00FF00"/>
                </a:solidFill>
                <a:latin typeface="+mn-lt"/>
                <a:ea typeface="+mn-ea"/>
              </a:rPr>
              <a:t>Q</a:t>
            </a:r>
          </a:p>
        </p:txBody>
      </p:sp>
      <p:sp>
        <p:nvSpPr>
          <p:cNvPr id="425993" name="Text Box 9"/>
          <p:cNvSpPr txBox="1">
            <a:spLocks noChangeArrowheads="1"/>
          </p:cNvSpPr>
          <p:nvPr/>
        </p:nvSpPr>
        <p:spPr bwMode="auto">
          <a:xfrm>
            <a:off x="1035050" y="776586"/>
            <a:ext cx="4473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从球心到无穷远处的电场能量。</a:t>
            </a:r>
          </a:p>
        </p:txBody>
      </p:sp>
      <p:sp>
        <p:nvSpPr>
          <p:cNvPr id="425994" name="Text Box 10"/>
          <p:cNvSpPr txBox="1">
            <a:spLocks noChangeArrowheads="1"/>
          </p:cNvSpPr>
          <p:nvPr/>
        </p:nvSpPr>
        <p:spPr bwMode="auto">
          <a:xfrm>
            <a:off x="358775" y="1471911"/>
            <a:ext cx="2125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00"/>
                </a:solidFill>
                <a:latin typeface="+mn-lt"/>
                <a:ea typeface="+mn-ea"/>
              </a:rPr>
              <a:t>解：</a:t>
            </a:r>
          </a:p>
        </p:txBody>
      </p:sp>
      <p:graphicFrame>
        <p:nvGraphicFramePr>
          <p:cNvPr id="425995" name="Objec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8586200"/>
              </p:ext>
            </p:extLst>
          </p:nvPr>
        </p:nvGraphicFramePr>
        <p:xfrm>
          <a:off x="8466271" y="2604225"/>
          <a:ext cx="381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Equation" r:id="rId3" imgW="333248" imgH="371373" progId="Equation.3">
                  <p:embed/>
                </p:oleObj>
              </mc:Choice>
              <mc:Fallback>
                <p:oleObj name="Equation" r:id="rId3" imgW="333248" imgH="37137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6271" y="2604225"/>
                        <a:ext cx="3810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5998" name="Objec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7526349"/>
              </p:ext>
            </p:extLst>
          </p:nvPr>
        </p:nvGraphicFramePr>
        <p:xfrm>
          <a:off x="7129274" y="3246892"/>
          <a:ext cx="18288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Equation" r:id="rId5" imgW="1781048" imgH="342900" progId="Equation.3">
                  <p:embed/>
                </p:oleObj>
              </mc:Choice>
              <mc:Fallback>
                <p:oleObj name="Equation" r:id="rId5" imgW="1781048" imgH="3429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9274" y="3246892"/>
                        <a:ext cx="1828800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5999" name="Objec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0273970"/>
              </p:ext>
            </p:extLst>
          </p:nvPr>
        </p:nvGraphicFramePr>
        <p:xfrm>
          <a:off x="201924" y="4132362"/>
          <a:ext cx="237331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公式" r:id="rId7" imgW="2324269" imgH="781016" progId="Equation.3">
                  <p:embed/>
                </p:oleObj>
              </mc:Choice>
              <mc:Fallback>
                <p:oleObj name="公式" r:id="rId7" imgW="2324269" imgH="781016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924" y="4132362"/>
                        <a:ext cx="237331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6000" name="Objec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784"/>
              </p:ext>
            </p:extLst>
          </p:nvPr>
        </p:nvGraphicFramePr>
        <p:xfrm>
          <a:off x="2938388" y="4068424"/>
          <a:ext cx="242570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公式" r:id="rId9" imgW="2381165" imgH="781016" progId="Equation.3">
                  <p:embed/>
                </p:oleObj>
              </mc:Choice>
              <mc:Fallback>
                <p:oleObj name="公式" r:id="rId9" imgW="2381165" imgH="781016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388" y="4068424"/>
                        <a:ext cx="2425700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6001" name="Objec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3844738"/>
              </p:ext>
            </p:extLst>
          </p:nvPr>
        </p:nvGraphicFramePr>
        <p:xfrm>
          <a:off x="5715000" y="3997780"/>
          <a:ext cx="3248025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Equation" r:id="rId11" imgW="3200400" imgH="914502" progId="Equation.3">
                  <p:embed/>
                </p:oleObj>
              </mc:Choice>
              <mc:Fallback>
                <p:oleObj name="Equation" r:id="rId11" imgW="3200400" imgH="91450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3997780"/>
                        <a:ext cx="3248025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6002" name="Rectangle 18"/>
          <p:cNvSpPr>
            <a:spLocks noChangeArrowheads="1"/>
          </p:cNvSpPr>
          <p:nvPr/>
        </p:nvSpPr>
        <p:spPr bwMode="auto">
          <a:xfrm>
            <a:off x="357188" y="748011"/>
            <a:ext cx="3135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00"/>
                </a:solidFill>
                <a:latin typeface="+mn-lt"/>
                <a:ea typeface="+mn-ea"/>
              </a:rPr>
              <a:t>求：</a:t>
            </a:r>
          </a:p>
        </p:txBody>
      </p:sp>
      <p:sp>
        <p:nvSpPr>
          <p:cNvPr id="426003" name="Rectangle 19"/>
          <p:cNvSpPr>
            <a:spLocks noChangeArrowheads="1"/>
          </p:cNvSpPr>
          <p:nvPr/>
        </p:nvSpPr>
        <p:spPr bwMode="auto">
          <a:xfrm>
            <a:off x="227013" y="260648"/>
            <a:ext cx="2257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00"/>
                </a:solidFill>
                <a:latin typeface="+mn-lt"/>
                <a:ea typeface="+mn-ea"/>
              </a:rPr>
              <a:t>例</a:t>
            </a:r>
            <a:r>
              <a:rPr lang="en-US" altLang="zh-CN" b="1">
                <a:solidFill>
                  <a:srgbClr val="FFFF00"/>
                </a:solidFill>
                <a:latin typeface="+mn-lt"/>
                <a:ea typeface="+mn-ea"/>
              </a:rPr>
              <a:t>1</a:t>
            </a:r>
            <a:r>
              <a:rPr lang="zh-CN" altLang="en-US" b="1">
                <a:solidFill>
                  <a:srgbClr val="FFFF00"/>
                </a:solidFill>
                <a:latin typeface="+mn-lt"/>
                <a:ea typeface="+mn-ea"/>
              </a:rPr>
              <a:t>：</a:t>
            </a:r>
          </a:p>
        </p:txBody>
      </p:sp>
      <p:sp>
        <p:nvSpPr>
          <p:cNvPr id="426004" name="Line 20"/>
          <p:cNvSpPr>
            <a:spLocks noChangeShapeType="1"/>
          </p:cNvSpPr>
          <p:nvPr/>
        </p:nvSpPr>
        <p:spPr bwMode="auto">
          <a:xfrm flipV="1">
            <a:off x="7818571" y="1126262"/>
            <a:ext cx="685800" cy="6858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lt"/>
              <a:ea typeface="+mn-ea"/>
            </a:endParaRPr>
          </a:p>
        </p:txBody>
      </p:sp>
      <p:graphicFrame>
        <p:nvGraphicFramePr>
          <p:cNvPr id="426005" name="Objec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0235323"/>
              </p:ext>
            </p:extLst>
          </p:nvPr>
        </p:nvGraphicFramePr>
        <p:xfrm>
          <a:off x="7818571" y="2172425"/>
          <a:ext cx="342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Equation" r:id="rId13" imgW="295317" imgH="371373" progId="Equation.3">
                  <p:embed/>
                </p:oleObj>
              </mc:Choice>
              <mc:Fallback>
                <p:oleObj name="Equation" r:id="rId13" imgW="295317" imgH="37137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8571" y="2172425"/>
                        <a:ext cx="3429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6006" name="Text Box 22"/>
          <p:cNvSpPr txBox="1">
            <a:spLocks noChangeArrowheads="1"/>
          </p:cNvSpPr>
          <p:nvPr/>
        </p:nvSpPr>
        <p:spPr bwMode="auto">
          <a:xfrm>
            <a:off x="762000" y="5235873"/>
            <a:ext cx="495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u="sng">
                <a:solidFill>
                  <a:srgbClr val="FFFFFF"/>
                </a:solidFill>
                <a:latin typeface="+mn-lt"/>
                <a:ea typeface="+mn-ea"/>
              </a:rPr>
              <a:t>求静电场能量的一般方法：</a:t>
            </a:r>
          </a:p>
        </p:txBody>
      </p:sp>
      <p:sp>
        <p:nvSpPr>
          <p:cNvPr id="426007" name="Rectangle 23"/>
          <p:cNvSpPr>
            <a:spLocks noChangeArrowheads="1"/>
          </p:cNvSpPr>
          <p:nvPr/>
        </p:nvSpPr>
        <p:spPr bwMode="auto">
          <a:xfrm>
            <a:off x="308248" y="5769273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00FFFF"/>
                </a:solidFill>
                <a:latin typeface="+mn-lt"/>
                <a:ea typeface="+mn-ea"/>
              </a:rPr>
              <a:t>求场强分布</a:t>
            </a:r>
          </a:p>
        </p:txBody>
      </p:sp>
      <p:sp>
        <p:nvSpPr>
          <p:cNvPr id="426008" name="Rectangle 24"/>
          <p:cNvSpPr>
            <a:spLocks noChangeArrowheads="1"/>
          </p:cNvSpPr>
          <p:nvPr/>
        </p:nvSpPr>
        <p:spPr bwMode="auto">
          <a:xfrm>
            <a:off x="2620888" y="5769273"/>
            <a:ext cx="274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定能量密度</a:t>
            </a:r>
          </a:p>
        </p:txBody>
      </p:sp>
      <p:sp>
        <p:nvSpPr>
          <p:cNvPr id="426009" name="Rectangle 25"/>
          <p:cNvSpPr>
            <a:spLocks noChangeArrowheads="1"/>
          </p:cNvSpPr>
          <p:nvPr/>
        </p:nvSpPr>
        <p:spPr bwMode="auto">
          <a:xfrm>
            <a:off x="5018112" y="5769273"/>
            <a:ext cx="236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选体积元</a:t>
            </a:r>
          </a:p>
        </p:txBody>
      </p:sp>
      <p:sp>
        <p:nvSpPr>
          <p:cNvPr id="426010" name="Rectangle 26"/>
          <p:cNvSpPr>
            <a:spLocks noChangeArrowheads="1"/>
          </p:cNvSpPr>
          <p:nvPr/>
        </p:nvSpPr>
        <p:spPr bwMode="auto">
          <a:xfrm>
            <a:off x="6948264" y="5769273"/>
            <a:ext cx="21308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00"/>
                </a:solidFill>
                <a:latin typeface="+mn-lt"/>
                <a:ea typeface="+mn-ea"/>
              </a:rPr>
              <a:t>遍及电场空间</a:t>
            </a:r>
          </a:p>
        </p:txBody>
      </p:sp>
      <p:sp>
        <p:nvSpPr>
          <p:cNvPr id="426011" name="AutoShape 27"/>
          <p:cNvSpPr>
            <a:spLocks noChangeArrowheads="1"/>
          </p:cNvSpPr>
          <p:nvPr/>
        </p:nvSpPr>
        <p:spPr bwMode="auto">
          <a:xfrm>
            <a:off x="2051720" y="5845473"/>
            <a:ext cx="447328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26012" name="AutoShape 28"/>
          <p:cNvSpPr>
            <a:spLocks noChangeArrowheads="1"/>
          </p:cNvSpPr>
          <p:nvPr/>
        </p:nvSpPr>
        <p:spPr bwMode="auto">
          <a:xfrm>
            <a:off x="4401344" y="5845473"/>
            <a:ext cx="458688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26013" name="AutoShape 29"/>
          <p:cNvSpPr>
            <a:spLocks noChangeArrowheads="1"/>
          </p:cNvSpPr>
          <p:nvPr/>
        </p:nvSpPr>
        <p:spPr bwMode="auto">
          <a:xfrm>
            <a:off x="6516216" y="5845473"/>
            <a:ext cx="458788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26014" name="AutoShape 30"/>
          <p:cNvSpPr>
            <a:spLocks noChangeArrowheads="1"/>
          </p:cNvSpPr>
          <p:nvPr/>
        </p:nvSpPr>
        <p:spPr bwMode="auto">
          <a:xfrm>
            <a:off x="228600" y="5159673"/>
            <a:ext cx="533400" cy="4572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26015" name="Line 31"/>
          <p:cNvSpPr>
            <a:spLocks noChangeShapeType="1"/>
          </p:cNvSpPr>
          <p:nvPr/>
        </p:nvSpPr>
        <p:spPr bwMode="auto">
          <a:xfrm>
            <a:off x="395288" y="6378873"/>
            <a:ext cx="8763000" cy="0"/>
          </a:xfrm>
          <a:prstGeom prst="line">
            <a:avLst/>
          </a:prstGeom>
          <a:noFill/>
          <a:ln w="19050">
            <a:solidFill>
              <a:srgbClr val="00FF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lt"/>
              <a:ea typeface="+mn-ea"/>
            </a:endParaRPr>
          </a:p>
        </p:txBody>
      </p:sp>
      <p:sp>
        <p:nvSpPr>
          <p:cNvPr id="426016" name="Line 32"/>
          <p:cNvSpPr>
            <a:spLocks noChangeShapeType="1"/>
          </p:cNvSpPr>
          <p:nvPr/>
        </p:nvSpPr>
        <p:spPr bwMode="auto">
          <a:xfrm>
            <a:off x="381000" y="5157192"/>
            <a:ext cx="8763000" cy="0"/>
          </a:xfrm>
          <a:prstGeom prst="line">
            <a:avLst/>
          </a:prstGeom>
          <a:noFill/>
          <a:ln w="19050">
            <a:solidFill>
              <a:srgbClr val="00FF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lt"/>
              <a:ea typeface="+mn-ea"/>
            </a:endParaRPr>
          </a:p>
        </p:txBody>
      </p:sp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985671" y="1508323"/>
            <a:ext cx="57534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由对称性分析知，电场分布具有球对称性</a:t>
            </a:r>
          </a:p>
        </p:txBody>
      </p:sp>
      <p:graphicFrame>
        <p:nvGraphicFramePr>
          <p:cNvPr id="3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1749185"/>
              </p:ext>
            </p:extLst>
          </p:nvPr>
        </p:nvGraphicFramePr>
        <p:xfrm>
          <a:off x="3490815" y="2067401"/>
          <a:ext cx="2982912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Equation" r:id="rId15" imgW="1371600" imgH="352391" progId="Equation.DSMT4">
                  <p:embed/>
                </p:oleObj>
              </mc:Choice>
              <mc:Fallback>
                <p:oleObj name="Equation" r:id="rId15" imgW="1371600" imgH="35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0815" y="2067401"/>
                        <a:ext cx="2982912" cy="820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25"/>
          <p:cNvSpPr>
            <a:spLocks noChangeArrowheads="1"/>
          </p:cNvSpPr>
          <p:nvPr/>
        </p:nvSpPr>
        <p:spPr bwMode="auto">
          <a:xfrm>
            <a:off x="132831" y="3231062"/>
            <a:ext cx="1288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可得：</a:t>
            </a:r>
          </a:p>
        </p:txBody>
      </p:sp>
      <p:sp>
        <p:nvSpPr>
          <p:cNvPr id="36" name="Text Box 7"/>
          <p:cNvSpPr txBox="1">
            <a:spLocks noChangeArrowheads="1"/>
          </p:cNvSpPr>
          <p:nvPr/>
        </p:nvSpPr>
        <p:spPr bwMode="auto">
          <a:xfrm>
            <a:off x="7716971" y="1681836"/>
            <a:ext cx="4074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i="1" dirty="0">
                <a:solidFill>
                  <a:srgbClr val="FFFFFF"/>
                </a:solidFill>
                <a:latin typeface="+mn-lt"/>
                <a:ea typeface="+mn-ea"/>
              </a:rPr>
              <a:t>O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075694" y="1124025"/>
            <a:ext cx="1476227" cy="1404000"/>
            <a:chOff x="6708848" y="1423636"/>
            <a:chExt cx="1476227" cy="1404000"/>
          </a:xfrm>
        </p:grpSpPr>
        <p:sp>
          <p:nvSpPr>
            <p:cNvPr id="37" name="Oval 16"/>
            <p:cNvSpPr>
              <a:spLocks noChangeAspect="1" noChangeArrowheads="1"/>
            </p:cNvSpPr>
            <p:nvPr/>
          </p:nvSpPr>
          <p:spPr bwMode="auto">
            <a:xfrm>
              <a:off x="6708848" y="1423636"/>
              <a:ext cx="1476227" cy="1404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Line 93"/>
            <p:cNvSpPr>
              <a:spLocks noChangeShapeType="1"/>
            </p:cNvSpPr>
            <p:nvPr/>
          </p:nvSpPr>
          <p:spPr bwMode="auto">
            <a:xfrm>
              <a:off x="7476775" y="2137073"/>
              <a:ext cx="500062" cy="43497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Text Box 7"/>
            <p:cNvSpPr txBox="1">
              <a:spLocks noChangeArrowheads="1"/>
            </p:cNvSpPr>
            <p:nvPr/>
          </p:nvSpPr>
          <p:spPr bwMode="auto">
            <a:xfrm>
              <a:off x="7676828" y="1969988"/>
              <a:ext cx="30489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b="1" i="1" dirty="0">
                  <a:solidFill>
                    <a:srgbClr val="FF0000"/>
                  </a:solidFill>
                  <a:latin typeface="+mn-lt"/>
                  <a:ea typeface="+mn-ea"/>
                </a:rPr>
                <a:t>r</a:t>
              </a:r>
            </a:p>
          </p:txBody>
        </p:sp>
      </p:grpSp>
      <p:graphicFrame>
        <p:nvGraphicFramePr>
          <p:cNvPr id="4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274071"/>
              </p:ext>
            </p:extLst>
          </p:nvPr>
        </p:nvGraphicFramePr>
        <p:xfrm>
          <a:off x="1065138" y="3009979"/>
          <a:ext cx="2927350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Equation" r:id="rId17" imgW="1346040" imgH="431640" progId="Equation.DSMT4">
                  <p:embed/>
                </p:oleObj>
              </mc:Choice>
              <mc:Fallback>
                <p:oleObj name="Equation" r:id="rId17" imgW="13460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138" y="3009979"/>
                        <a:ext cx="2927350" cy="100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577266"/>
              </p:ext>
            </p:extLst>
          </p:nvPr>
        </p:nvGraphicFramePr>
        <p:xfrm>
          <a:off x="4120241" y="3032976"/>
          <a:ext cx="2898775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Equation" r:id="rId19" imgW="1333440" imgH="431640" progId="Equation.DSMT4">
                  <p:embed/>
                </p:oleObj>
              </mc:Choice>
              <mc:Fallback>
                <p:oleObj name="Equation" r:id="rId19" imgW="13334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0241" y="3032976"/>
                        <a:ext cx="2898775" cy="100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 Box 9"/>
          <p:cNvSpPr txBox="1">
            <a:spLocks noChangeArrowheads="1"/>
          </p:cNvSpPr>
          <p:nvPr/>
        </p:nvSpPr>
        <p:spPr bwMode="auto">
          <a:xfrm>
            <a:off x="395288" y="2026582"/>
            <a:ext cx="307873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取与球体共球心的高斯面，由高斯定理</a:t>
            </a:r>
          </a:p>
        </p:txBody>
      </p:sp>
    </p:spTree>
    <p:extLst>
      <p:ext uri="{BB962C8B-B14F-4D97-AF65-F5344CB8AC3E}">
        <p14:creationId xmlns:p14="http://schemas.microsoft.com/office/powerpoint/2010/main" val="87178170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425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59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59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6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5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5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425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259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259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5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259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259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25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259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259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25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000"/>
                                        <p:tgtEl>
                                          <p:spTgt spid="425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2000"/>
                                        <p:tgtEl>
                                          <p:spTgt spid="425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2000"/>
                                        <p:tgtEl>
                                          <p:spTgt spid="426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000"/>
                                        <p:tgtEl>
                                          <p:spTgt spid="426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26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260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260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26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26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5" dur="300"/>
                                        <p:tgtEl>
                                          <p:spTgt spid="426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4260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260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4260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1" dur="300"/>
                                        <p:tgtEl>
                                          <p:spTgt spid="426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426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26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300" fill="hold"/>
                                        <p:tgtEl>
                                          <p:spTgt spid="4260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00" fill="hold"/>
                                        <p:tgtEl>
                                          <p:spTgt spid="4260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4260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260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300" fill="hold"/>
                                        <p:tgtEl>
                                          <p:spTgt spid="4260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300" fill="hold"/>
                                        <p:tgtEl>
                                          <p:spTgt spid="4260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0" dur="1" fill="hold"/>
                                        <p:tgtEl>
                                          <p:spTgt spid="4260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986" grpId="0" animBg="1"/>
      <p:bldP spid="425987" grpId="0" animBg="1"/>
      <p:bldP spid="425988" grpId="0"/>
      <p:bldP spid="425989" grpId="0" animBg="1"/>
      <p:bldP spid="425990" grpId="0" autoUpdateAnimBg="0"/>
      <p:bldP spid="425991" grpId="0" autoUpdateAnimBg="0"/>
      <p:bldP spid="425992" grpId="0" autoUpdateAnimBg="0"/>
      <p:bldP spid="425993" grpId="0" autoUpdateAnimBg="0"/>
      <p:bldP spid="425994" grpId="0" autoUpdateAnimBg="0"/>
      <p:bldP spid="426002" grpId="0" autoUpdateAnimBg="0"/>
      <p:bldP spid="426003" grpId="0" autoUpdateAnimBg="0"/>
      <p:bldP spid="426004" grpId="0" animBg="1"/>
      <p:bldP spid="426006" grpId="0" autoUpdateAnimBg="0"/>
      <p:bldP spid="426007" grpId="0" build="p" autoUpdateAnimBg="0"/>
      <p:bldP spid="426008" grpId="0" autoUpdateAnimBg="0"/>
      <p:bldP spid="426009" grpId="0" autoUpdateAnimBg="0"/>
      <p:bldP spid="426010" grpId="0" autoUpdateAnimBg="0"/>
      <p:bldP spid="426011" grpId="0" animBg="1"/>
      <p:bldP spid="426012" grpId="0" animBg="1"/>
      <p:bldP spid="426013" grpId="0" animBg="1"/>
      <p:bldP spid="426015" grpId="0" animBg="1"/>
      <p:bldP spid="426016" grpId="0" animBg="1"/>
      <p:bldP spid="33" grpId="0" autoUpdateAnimBg="0"/>
      <p:bldP spid="35" grpId="0" autoUpdateAnimBg="0"/>
      <p:bldP spid="36" grpId="0" autoUpdateAnimBg="0"/>
      <p:bldP spid="43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Text Box 2"/>
          <p:cNvSpPr txBox="1">
            <a:spLocks noChangeArrowheads="1"/>
          </p:cNvSpPr>
          <p:nvPr/>
        </p:nvSpPr>
        <p:spPr bwMode="auto">
          <a:xfrm>
            <a:off x="227013" y="260648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00FFFF"/>
                </a:solidFill>
                <a:latin typeface="+mn-lt"/>
                <a:ea typeface="+mn-ea"/>
              </a:rPr>
              <a:t>例</a:t>
            </a:r>
            <a:r>
              <a:rPr lang="en-US" altLang="zh-CN" b="1">
                <a:solidFill>
                  <a:srgbClr val="00FFFF"/>
                </a:solidFill>
                <a:latin typeface="+mn-lt"/>
                <a:ea typeface="+mn-ea"/>
              </a:rPr>
              <a:t>2</a:t>
            </a:r>
            <a:r>
              <a:rPr lang="zh-CN" altLang="en-US" b="1">
                <a:solidFill>
                  <a:srgbClr val="00FFFF"/>
                </a:solidFill>
                <a:latin typeface="+mn-lt"/>
                <a:ea typeface="+mn-ea"/>
              </a:rPr>
              <a:t>：  </a:t>
            </a:r>
          </a:p>
        </p:txBody>
      </p:sp>
      <p:sp>
        <p:nvSpPr>
          <p:cNvPr id="427011" name="Text Box 3"/>
          <p:cNvSpPr txBox="1">
            <a:spLocks noChangeArrowheads="1"/>
          </p:cNvSpPr>
          <p:nvPr/>
        </p:nvSpPr>
        <p:spPr bwMode="auto">
          <a:xfrm>
            <a:off x="906463" y="320973"/>
            <a:ext cx="8202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一平行板空气电容器，极板面积为</a:t>
            </a:r>
            <a:r>
              <a:rPr lang="zh-CN" altLang="en-US" b="1" i="1">
                <a:solidFill>
                  <a:srgbClr val="CCCCFF"/>
                </a:solidFill>
                <a:latin typeface="+mn-lt"/>
                <a:ea typeface="+mn-ea"/>
              </a:rPr>
              <a:t> </a:t>
            </a:r>
            <a:r>
              <a:rPr lang="en-US" altLang="zh-CN" b="1" i="1">
                <a:solidFill>
                  <a:srgbClr val="00FF00"/>
                </a:solidFill>
                <a:latin typeface="+mn-lt"/>
                <a:ea typeface="+mn-ea"/>
              </a:rPr>
              <a:t>S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，板间距为</a:t>
            </a:r>
            <a:r>
              <a:rPr lang="en-US" altLang="zh-CN" b="1" i="1">
                <a:solidFill>
                  <a:srgbClr val="00FF00"/>
                </a:solidFill>
                <a:latin typeface="+mn-lt"/>
                <a:ea typeface="+mn-ea"/>
              </a:rPr>
              <a:t>d</a:t>
            </a:r>
            <a:r>
              <a:rPr lang="en-US" altLang="zh-CN" b="1" i="1">
                <a:solidFill>
                  <a:srgbClr val="CCCCFF"/>
                </a:solidFill>
                <a:latin typeface="+mn-lt"/>
                <a:ea typeface="+mn-ea"/>
              </a:rPr>
              <a:t> 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，充电至</a:t>
            </a:r>
          </a:p>
        </p:txBody>
      </p:sp>
      <p:sp>
        <p:nvSpPr>
          <p:cNvPr id="427012" name="Rectangle 4"/>
          <p:cNvSpPr>
            <a:spLocks noChangeArrowheads="1"/>
          </p:cNvSpPr>
          <p:nvPr/>
        </p:nvSpPr>
        <p:spPr bwMode="auto">
          <a:xfrm>
            <a:off x="323850" y="800398"/>
            <a:ext cx="8748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带电</a:t>
            </a:r>
            <a:r>
              <a:rPr lang="en-US" altLang="zh-CN" b="1" i="1" dirty="0">
                <a:solidFill>
                  <a:srgbClr val="00FF00"/>
                </a:solidFill>
                <a:latin typeface="+mn-lt"/>
                <a:ea typeface="+mn-ea"/>
              </a:rPr>
              <a:t>Q</a:t>
            </a:r>
            <a:r>
              <a:rPr lang="en-US" altLang="zh-CN" b="1" i="1" dirty="0">
                <a:solidFill>
                  <a:srgbClr val="CCCCFF"/>
                </a:solidFill>
                <a:latin typeface="+mn-lt"/>
                <a:ea typeface="+mn-ea"/>
              </a:rPr>
              <a:t> 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后与电源断开。然后用外力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缓慢地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将两极板间距拉到</a:t>
            </a:r>
            <a:r>
              <a:rPr lang="en-US" altLang="zh-CN" b="1" i="1" dirty="0">
                <a:solidFill>
                  <a:srgbClr val="00FF00"/>
                </a:solidFill>
                <a:latin typeface="+mn-lt"/>
                <a:ea typeface="+mn-ea"/>
              </a:rPr>
              <a:t>2d </a:t>
            </a:r>
            <a:r>
              <a:rPr lang="en-US" altLang="zh-CN" b="1" i="1" dirty="0">
                <a:solidFill>
                  <a:srgbClr val="FFFFFF"/>
                </a:solidFill>
                <a:latin typeface="+mn-lt"/>
                <a:ea typeface="+mn-ea"/>
              </a:rPr>
              <a:t>,</a:t>
            </a:r>
          </a:p>
        </p:txBody>
      </p:sp>
      <p:sp>
        <p:nvSpPr>
          <p:cNvPr id="427013" name="Text Box 5"/>
          <p:cNvSpPr txBox="1">
            <a:spLocks noChangeArrowheads="1"/>
          </p:cNvSpPr>
          <p:nvPr/>
        </p:nvSpPr>
        <p:spPr bwMode="auto">
          <a:xfrm>
            <a:off x="385763" y="1257598"/>
            <a:ext cx="8803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00FFFF"/>
                </a:solidFill>
                <a:latin typeface="+mn-lt"/>
                <a:ea typeface="+mn-ea"/>
              </a:rPr>
              <a:t>求： </a:t>
            </a:r>
          </a:p>
        </p:txBody>
      </p:sp>
      <p:sp>
        <p:nvSpPr>
          <p:cNvPr id="427014" name="Text Box 6"/>
          <p:cNvSpPr txBox="1">
            <a:spLocks noChangeArrowheads="1"/>
          </p:cNvSpPr>
          <p:nvPr/>
        </p:nvSpPr>
        <p:spPr bwMode="auto">
          <a:xfrm>
            <a:off x="755576" y="1278236"/>
            <a:ext cx="426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（</a:t>
            </a:r>
            <a:r>
              <a:rPr lang="en-US" altLang="zh-CN" b="1" dirty="0">
                <a:solidFill>
                  <a:srgbClr val="FFFFFF"/>
                </a:solidFill>
                <a:latin typeface="+mn-lt"/>
                <a:ea typeface="+mn-ea"/>
              </a:rPr>
              <a:t>1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）</a:t>
            </a:r>
            <a:r>
              <a:rPr lang="en-US" altLang="zh-CN" b="1" dirty="0">
                <a:solidFill>
                  <a:srgbClr val="FFFFFF"/>
                </a:solidFill>
                <a:latin typeface="+mn-lt"/>
                <a:ea typeface="+mn-ea"/>
              </a:rPr>
              <a:t> 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电容器能量的改变；</a:t>
            </a:r>
          </a:p>
        </p:txBody>
      </p:sp>
      <p:sp>
        <p:nvSpPr>
          <p:cNvPr id="427015" name="Rectangle 7"/>
          <p:cNvSpPr>
            <a:spLocks noChangeArrowheads="1"/>
          </p:cNvSpPr>
          <p:nvPr/>
        </p:nvSpPr>
        <p:spPr bwMode="auto">
          <a:xfrm>
            <a:off x="4139952" y="1282998"/>
            <a:ext cx="4824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（</a:t>
            </a:r>
            <a:r>
              <a:rPr lang="en-US" altLang="zh-CN" b="1" dirty="0">
                <a:solidFill>
                  <a:srgbClr val="FFFFFF"/>
                </a:solidFill>
                <a:latin typeface="+mn-lt"/>
                <a:ea typeface="+mn-ea"/>
              </a:rPr>
              <a:t>2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）外力在作用过程中所作的功</a:t>
            </a:r>
          </a:p>
        </p:txBody>
      </p:sp>
      <p:sp>
        <p:nvSpPr>
          <p:cNvPr id="427016" name="Text Box 8"/>
          <p:cNvSpPr txBox="1">
            <a:spLocks noChangeArrowheads="1"/>
          </p:cNvSpPr>
          <p:nvPr/>
        </p:nvSpPr>
        <p:spPr bwMode="auto">
          <a:xfrm>
            <a:off x="390525" y="1989436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00FFFF"/>
                </a:solidFill>
                <a:latin typeface="+mn-lt"/>
                <a:ea typeface="+mn-ea"/>
              </a:rPr>
              <a:t>解：</a:t>
            </a:r>
          </a:p>
        </p:txBody>
      </p:sp>
      <p:sp>
        <p:nvSpPr>
          <p:cNvPr id="427017" name="Text Box 9"/>
          <p:cNvSpPr txBox="1">
            <a:spLocks noChangeArrowheads="1"/>
          </p:cNvSpPr>
          <p:nvPr/>
        </p:nvSpPr>
        <p:spPr bwMode="auto">
          <a:xfrm>
            <a:off x="1066800" y="1965623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极板间距为</a:t>
            </a:r>
          </a:p>
        </p:txBody>
      </p:sp>
      <p:graphicFrame>
        <p:nvGraphicFramePr>
          <p:cNvPr id="42701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774810"/>
              </p:ext>
            </p:extLst>
          </p:nvPr>
        </p:nvGraphicFramePr>
        <p:xfrm>
          <a:off x="2743200" y="1988840"/>
          <a:ext cx="3397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公式" r:id="rId3" imgW="95165" imgH="133486" progId="Equation.3">
                  <p:embed/>
                </p:oleObj>
              </mc:Choice>
              <mc:Fallback>
                <p:oleObj name="公式" r:id="rId3" imgW="95165" imgH="13348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1988840"/>
                        <a:ext cx="33972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019" name="Text Box 11"/>
          <p:cNvSpPr txBox="1">
            <a:spLocks noChangeArrowheads="1"/>
          </p:cNvSpPr>
          <p:nvPr/>
        </p:nvSpPr>
        <p:spPr bwMode="auto">
          <a:xfrm>
            <a:off x="3124200" y="1989436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时</a:t>
            </a:r>
          </a:p>
        </p:txBody>
      </p:sp>
      <p:sp>
        <p:nvSpPr>
          <p:cNvPr id="427020" name="AutoShape 12"/>
          <p:cNvSpPr>
            <a:spLocks noChangeArrowheads="1"/>
          </p:cNvSpPr>
          <p:nvPr/>
        </p:nvSpPr>
        <p:spPr bwMode="auto">
          <a:xfrm>
            <a:off x="5334000" y="2205336"/>
            <a:ext cx="685800" cy="204787"/>
          </a:xfrm>
          <a:prstGeom prst="rightArrow">
            <a:avLst>
              <a:gd name="adj1" fmla="val 50000"/>
              <a:gd name="adj2" fmla="val 83721"/>
            </a:avLst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27021" name="Text Box 13"/>
          <p:cNvSpPr txBox="1">
            <a:spLocks noChangeArrowheads="1"/>
          </p:cNvSpPr>
          <p:nvPr/>
        </p:nvSpPr>
        <p:spPr bwMode="auto">
          <a:xfrm>
            <a:off x="990600" y="2926061"/>
            <a:ext cx="3352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极板间距为</a:t>
            </a:r>
          </a:p>
        </p:txBody>
      </p:sp>
      <p:graphicFrame>
        <p:nvGraphicFramePr>
          <p:cNvPr id="427022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781085"/>
              </p:ext>
            </p:extLst>
          </p:nvPr>
        </p:nvGraphicFramePr>
        <p:xfrm>
          <a:off x="2667000" y="2953048"/>
          <a:ext cx="465138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公式" r:id="rId5" imgW="171365" imgH="133486" progId="Equation.3">
                  <p:embed/>
                </p:oleObj>
              </mc:Choice>
              <mc:Fallback>
                <p:oleObj name="公式" r:id="rId5" imgW="171365" imgH="13348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953048"/>
                        <a:ext cx="465138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023" name="Text Box 15"/>
          <p:cNvSpPr txBox="1">
            <a:spLocks noChangeArrowheads="1"/>
          </p:cNvSpPr>
          <p:nvPr/>
        </p:nvSpPr>
        <p:spPr bwMode="auto">
          <a:xfrm>
            <a:off x="3124200" y="2926061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时</a:t>
            </a:r>
          </a:p>
        </p:txBody>
      </p:sp>
      <p:graphicFrame>
        <p:nvGraphicFramePr>
          <p:cNvPr id="42702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270341"/>
              </p:ext>
            </p:extLst>
          </p:nvPr>
        </p:nvGraphicFramePr>
        <p:xfrm>
          <a:off x="3733800" y="2665711"/>
          <a:ext cx="1525588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公式" r:id="rId7" imgW="590635" imgH="361882" progId="Equation.3">
                  <p:embed/>
                </p:oleObj>
              </mc:Choice>
              <mc:Fallback>
                <p:oleObj name="公式" r:id="rId7" imgW="590635" imgH="36188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665711"/>
                        <a:ext cx="1525588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025" name="AutoShape 17"/>
          <p:cNvSpPr>
            <a:spLocks noChangeArrowheads="1"/>
          </p:cNvSpPr>
          <p:nvPr/>
        </p:nvSpPr>
        <p:spPr bwMode="auto">
          <a:xfrm>
            <a:off x="5334000" y="3070523"/>
            <a:ext cx="685800" cy="131763"/>
          </a:xfrm>
          <a:prstGeom prst="rightArrow">
            <a:avLst>
              <a:gd name="adj1" fmla="val 50000"/>
              <a:gd name="adj2" fmla="val 130120"/>
            </a:avLst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42702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762457"/>
              </p:ext>
            </p:extLst>
          </p:nvPr>
        </p:nvGraphicFramePr>
        <p:xfrm>
          <a:off x="6172200" y="2697163"/>
          <a:ext cx="2647950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公式" r:id="rId9" imgW="1066800" imgH="409643" progId="Equation.3">
                  <p:embed/>
                </p:oleObj>
              </mc:Choice>
              <mc:Fallback>
                <p:oleObj name="公式" r:id="rId9" imgW="1066800" imgH="40964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2697163"/>
                        <a:ext cx="2647950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7038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7129410"/>
              </p:ext>
            </p:extLst>
          </p:nvPr>
        </p:nvGraphicFramePr>
        <p:xfrm>
          <a:off x="3733800" y="1760836"/>
          <a:ext cx="149225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公式" r:id="rId11" imgW="571669" imgH="361882" progId="Equation.3">
                  <p:embed/>
                </p:oleObj>
              </mc:Choice>
              <mc:Fallback>
                <p:oleObj name="公式" r:id="rId11" imgW="571669" imgH="36188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1760836"/>
                        <a:ext cx="1492250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7039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109591"/>
              </p:ext>
            </p:extLst>
          </p:nvPr>
        </p:nvGraphicFramePr>
        <p:xfrm>
          <a:off x="6172200" y="1760836"/>
          <a:ext cx="271621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公式" r:id="rId13" imgW="1095248" imgH="409643" progId="Equation.3">
                  <p:embed/>
                </p:oleObj>
              </mc:Choice>
              <mc:Fallback>
                <p:oleObj name="公式" r:id="rId13" imgW="1095248" imgH="40964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1760836"/>
                        <a:ext cx="2716213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" name="Rectangle 95"/>
          <p:cNvSpPr>
            <a:spLocks noChangeArrowheads="1"/>
          </p:cNvSpPr>
          <p:nvPr/>
        </p:nvSpPr>
        <p:spPr bwMode="auto">
          <a:xfrm>
            <a:off x="3184270" y="4587122"/>
            <a:ext cx="53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i="1">
                <a:solidFill>
                  <a:srgbClr val="FFFF00"/>
                </a:solidFill>
                <a:latin typeface="+mn-lt"/>
                <a:ea typeface="+mn-ea"/>
              </a:rPr>
              <a:t>S</a:t>
            </a:r>
          </a:p>
        </p:txBody>
      </p:sp>
      <p:grpSp>
        <p:nvGrpSpPr>
          <p:cNvPr id="99" name="Group 97"/>
          <p:cNvGrpSpPr>
            <a:grpSpLocks/>
          </p:cNvGrpSpPr>
          <p:nvPr/>
        </p:nvGrpSpPr>
        <p:grpSpPr bwMode="auto">
          <a:xfrm>
            <a:off x="3703383" y="3671135"/>
            <a:ext cx="1725612" cy="2401887"/>
            <a:chOff x="4242" y="538"/>
            <a:chExt cx="1087" cy="2529"/>
          </a:xfrm>
        </p:grpSpPr>
        <p:sp>
          <p:nvSpPr>
            <p:cNvPr id="100" name="Rectangle 98" descr="浅色上对角线"/>
            <p:cNvSpPr>
              <a:spLocks noChangeArrowheads="1"/>
            </p:cNvSpPr>
            <p:nvPr/>
          </p:nvSpPr>
          <p:spPr bwMode="auto">
            <a:xfrm rot="10800000" flipV="1">
              <a:off x="5169" y="538"/>
              <a:ext cx="160" cy="2529"/>
            </a:xfrm>
            <a:prstGeom prst="rect">
              <a:avLst/>
            </a:prstGeom>
            <a:pattFill prst="ltUpDiag">
              <a:fgClr>
                <a:schemeClr val="folHlink"/>
              </a:fgClr>
              <a:bgClr>
                <a:srgbClr val="FFFFFF"/>
              </a:bgClr>
            </a:pattFill>
            <a:ln w="381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Rectangle 99" descr="浅色上对角线"/>
            <p:cNvSpPr>
              <a:spLocks noChangeArrowheads="1"/>
            </p:cNvSpPr>
            <p:nvPr/>
          </p:nvSpPr>
          <p:spPr bwMode="auto">
            <a:xfrm rot="10800000" flipV="1">
              <a:off x="4242" y="538"/>
              <a:ext cx="160" cy="2529"/>
            </a:xfrm>
            <a:prstGeom prst="rect">
              <a:avLst/>
            </a:prstGeom>
            <a:pattFill prst="ltUpDiag">
              <a:fgClr>
                <a:schemeClr val="folHlink"/>
              </a:fgClr>
              <a:bgClr>
                <a:srgbClr val="FFFFFF"/>
              </a:bgClr>
            </a:pattFill>
            <a:ln w="381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02" name="Group 100"/>
          <p:cNvGrpSpPr>
            <a:grpSpLocks/>
          </p:cNvGrpSpPr>
          <p:nvPr/>
        </p:nvGrpSpPr>
        <p:grpSpPr bwMode="auto">
          <a:xfrm>
            <a:off x="3646221" y="3601285"/>
            <a:ext cx="358775" cy="2604065"/>
            <a:chOff x="5146" y="679"/>
            <a:chExt cx="226" cy="1955"/>
          </a:xfrm>
        </p:grpSpPr>
        <p:sp>
          <p:nvSpPr>
            <p:cNvPr id="103" name="Rectangle 101"/>
            <p:cNvSpPr>
              <a:spLocks noChangeArrowheads="1"/>
            </p:cNvSpPr>
            <p:nvPr/>
          </p:nvSpPr>
          <p:spPr bwMode="auto">
            <a:xfrm>
              <a:off x="5146" y="803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04" name="Rectangle 102"/>
            <p:cNvSpPr>
              <a:spLocks noChangeArrowheads="1"/>
            </p:cNvSpPr>
            <p:nvPr/>
          </p:nvSpPr>
          <p:spPr bwMode="auto">
            <a:xfrm>
              <a:off x="5146" y="927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05" name="Rectangle 103"/>
            <p:cNvSpPr>
              <a:spLocks noChangeArrowheads="1"/>
            </p:cNvSpPr>
            <p:nvPr/>
          </p:nvSpPr>
          <p:spPr bwMode="auto">
            <a:xfrm>
              <a:off x="5146" y="1175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06" name="Rectangle 104"/>
            <p:cNvSpPr>
              <a:spLocks noChangeArrowheads="1"/>
            </p:cNvSpPr>
            <p:nvPr/>
          </p:nvSpPr>
          <p:spPr bwMode="auto">
            <a:xfrm>
              <a:off x="5146" y="1299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07" name="Rectangle 105"/>
            <p:cNvSpPr>
              <a:spLocks noChangeArrowheads="1"/>
            </p:cNvSpPr>
            <p:nvPr/>
          </p:nvSpPr>
          <p:spPr bwMode="auto">
            <a:xfrm>
              <a:off x="5146" y="1423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08" name="Rectangle 106"/>
            <p:cNvSpPr>
              <a:spLocks noChangeArrowheads="1"/>
            </p:cNvSpPr>
            <p:nvPr/>
          </p:nvSpPr>
          <p:spPr bwMode="auto">
            <a:xfrm>
              <a:off x="5146" y="1051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09" name="Rectangle 107"/>
            <p:cNvSpPr>
              <a:spLocks noChangeArrowheads="1"/>
            </p:cNvSpPr>
            <p:nvPr/>
          </p:nvSpPr>
          <p:spPr bwMode="auto">
            <a:xfrm>
              <a:off x="5146" y="1545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10" name="Rectangle 108"/>
            <p:cNvSpPr>
              <a:spLocks noChangeArrowheads="1"/>
            </p:cNvSpPr>
            <p:nvPr/>
          </p:nvSpPr>
          <p:spPr bwMode="auto">
            <a:xfrm>
              <a:off x="5146" y="1669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11" name="Rectangle 109"/>
            <p:cNvSpPr>
              <a:spLocks noChangeArrowheads="1"/>
            </p:cNvSpPr>
            <p:nvPr/>
          </p:nvSpPr>
          <p:spPr bwMode="auto">
            <a:xfrm>
              <a:off x="5146" y="1793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12" name="Rectangle 110"/>
            <p:cNvSpPr>
              <a:spLocks noChangeArrowheads="1"/>
            </p:cNvSpPr>
            <p:nvPr/>
          </p:nvSpPr>
          <p:spPr bwMode="auto">
            <a:xfrm>
              <a:off x="5146" y="1917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13" name="Rectangle 111"/>
            <p:cNvSpPr>
              <a:spLocks noChangeArrowheads="1"/>
            </p:cNvSpPr>
            <p:nvPr/>
          </p:nvSpPr>
          <p:spPr bwMode="auto">
            <a:xfrm>
              <a:off x="5146" y="2041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14" name="Rectangle 112"/>
            <p:cNvSpPr>
              <a:spLocks noChangeArrowheads="1"/>
            </p:cNvSpPr>
            <p:nvPr/>
          </p:nvSpPr>
          <p:spPr bwMode="auto">
            <a:xfrm>
              <a:off x="5146" y="679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15" name="Rectangle 113"/>
            <p:cNvSpPr>
              <a:spLocks noChangeArrowheads="1"/>
            </p:cNvSpPr>
            <p:nvPr/>
          </p:nvSpPr>
          <p:spPr bwMode="auto">
            <a:xfrm>
              <a:off x="5146" y="2165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16" name="Rectangle 114"/>
            <p:cNvSpPr>
              <a:spLocks noChangeArrowheads="1"/>
            </p:cNvSpPr>
            <p:nvPr/>
          </p:nvSpPr>
          <p:spPr bwMode="auto">
            <a:xfrm>
              <a:off x="5146" y="2287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117" name="Group 115"/>
          <p:cNvGrpSpPr>
            <a:grpSpLocks/>
          </p:cNvGrpSpPr>
          <p:nvPr/>
        </p:nvGrpSpPr>
        <p:grpSpPr bwMode="auto">
          <a:xfrm>
            <a:off x="5154370" y="3601285"/>
            <a:ext cx="287338" cy="2607238"/>
            <a:chOff x="4241" y="678"/>
            <a:chExt cx="181" cy="1958"/>
          </a:xfrm>
        </p:grpSpPr>
        <p:sp>
          <p:nvSpPr>
            <p:cNvPr id="118" name="Text Box 116"/>
            <p:cNvSpPr txBox="1">
              <a:spLocks noChangeArrowheads="1"/>
            </p:cNvSpPr>
            <p:nvPr/>
          </p:nvSpPr>
          <p:spPr bwMode="auto">
            <a:xfrm>
              <a:off x="4241" y="802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19" name="Text Box 117"/>
            <p:cNvSpPr txBox="1">
              <a:spLocks noChangeArrowheads="1"/>
            </p:cNvSpPr>
            <p:nvPr/>
          </p:nvSpPr>
          <p:spPr bwMode="auto">
            <a:xfrm>
              <a:off x="4241" y="926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20" name="Text Box 118"/>
            <p:cNvSpPr txBox="1">
              <a:spLocks noChangeArrowheads="1"/>
            </p:cNvSpPr>
            <p:nvPr/>
          </p:nvSpPr>
          <p:spPr bwMode="auto">
            <a:xfrm>
              <a:off x="4241" y="1050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21" name="Text Box 119"/>
            <p:cNvSpPr txBox="1">
              <a:spLocks noChangeArrowheads="1"/>
            </p:cNvSpPr>
            <p:nvPr/>
          </p:nvSpPr>
          <p:spPr bwMode="auto">
            <a:xfrm>
              <a:off x="4241" y="1174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22" name="Text Box 120"/>
            <p:cNvSpPr txBox="1">
              <a:spLocks noChangeArrowheads="1"/>
            </p:cNvSpPr>
            <p:nvPr/>
          </p:nvSpPr>
          <p:spPr bwMode="auto">
            <a:xfrm>
              <a:off x="4241" y="1298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23" name="Text Box 121"/>
            <p:cNvSpPr txBox="1">
              <a:spLocks noChangeArrowheads="1"/>
            </p:cNvSpPr>
            <p:nvPr/>
          </p:nvSpPr>
          <p:spPr bwMode="auto">
            <a:xfrm>
              <a:off x="4241" y="1422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24" name="Text Box 122"/>
            <p:cNvSpPr txBox="1">
              <a:spLocks noChangeArrowheads="1"/>
            </p:cNvSpPr>
            <p:nvPr/>
          </p:nvSpPr>
          <p:spPr bwMode="auto">
            <a:xfrm>
              <a:off x="4241" y="1546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25" name="Text Box 123"/>
            <p:cNvSpPr txBox="1">
              <a:spLocks noChangeArrowheads="1"/>
            </p:cNvSpPr>
            <p:nvPr/>
          </p:nvSpPr>
          <p:spPr bwMode="auto">
            <a:xfrm>
              <a:off x="4241" y="1670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26" name="Text Box 124"/>
            <p:cNvSpPr txBox="1">
              <a:spLocks noChangeArrowheads="1"/>
            </p:cNvSpPr>
            <p:nvPr/>
          </p:nvSpPr>
          <p:spPr bwMode="auto">
            <a:xfrm>
              <a:off x="4241" y="1794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27" name="Text Box 125"/>
            <p:cNvSpPr txBox="1">
              <a:spLocks noChangeArrowheads="1"/>
            </p:cNvSpPr>
            <p:nvPr/>
          </p:nvSpPr>
          <p:spPr bwMode="auto">
            <a:xfrm>
              <a:off x="4241" y="1918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28" name="Text Box 126"/>
            <p:cNvSpPr txBox="1">
              <a:spLocks noChangeArrowheads="1"/>
            </p:cNvSpPr>
            <p:nvPr/>
          </p:nvSpPr>
          <p:spPr bwMode="auto">
            <a:xfrm>
              <a:off x="4241" y="2042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29" name="Text Box 127"/>
            <p:cNvSpPr txBox="1">
              <a:spLocks noChangeArrowheads="1"/>
            </p:cNvSpPr>
            <p:nvPr/>
          </p:nvSpPr>
          <p:spPr bwMode="auto">
            <a:xfrm>
              <a:off x="4241" y="2166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30" name="Text Box 128"/>
            <p:cNvSpPr txBox="1">
              <a:spLocks noChangeArrowheads="1"/>
            </p:cNvSpPr>
            <p:nvPr/>
          </p:nvSpPr>
          <p:spPr bwMode="auto">
            <a:xfrm>
              <a:off x="4241" y="2289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31" name="Text Box 129"/>
            <p:cNvSpPr txBox="1">
              <a:spLocks noChangeArrowheads="1"/>
            </p:cNvSpPr>
            <p:nvPr/>
          </p:nvSpPr>
          <p:spPr bwMode="auto">
            <a:xfrm>
              <a:off x="4241" y="678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</p:grpSp>
      <p:graphicFrame>
        <p:nvGraphicFramePr>
          <p:cNvPr id="132" name="Object 1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923242"/>
              </p:ext>
            </p:extLst>
          </p:nvPr>
        </p:nvGraphicFramePr>
        <p:xfrm>
          <a:off x="3090863" y="5365750"/>
          <a:ext cx="6191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Equation" r:id="rId15" imgW="241200" imgH="152280" progId="Equation.DSMT4">
                  <p:embed/>
                </p:oleObj>
              </mc:Choice>
              <mc:Fallback>
                <p:oleObj name="Equation" r:id="rId15" imgW="241200" imgH="1522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0863" y="5365750"/>
                        <a:ext cx="6191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Object 1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5680185"/>
              </p:ext>
            </p:extLst>
          </p:nvPr>
        </p:nvGraphicFramePr>
        <p:xfrm>
          <a:off x="5454650" y="5419725"/>
          <a:ext cx="61753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Equation" r:id="rId17" imgW="241200" imgH="139680" progId="Equation.DSMT4">
                  <p:embed/>
                </p:oleObj>
              </mc:Choice>
              <mc:Fallback>
                <p:oleObj name="Equation" r:id="rId17" imgW="241200" imgH="1396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4650" y="5419725"/>
                        <a:ext cx="61753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4" name="Group 132"/>
          <p:cNvGrpSpPr>
            <a:grpSpLocks/>
          </p:cNvGrpSpPr>
          <p:nvPr/>
        </p:nvGrpSpPr>
        <p:grpSpPr bwMode="auto">
          <a:xfrm>
            <a:off x="4049458" y="3883860"/>
            <a:ext cx="1008062" cy="1943100"/>
            <a:chOff x="4105" y="3385"/>
            <a:chExt cx="635" cy="1224"/>
          </a:xfrm>
        </p:grpSpPr>
        <p:sp>
          <p:nvSpPr>
            <p:cNvPr id="135" name="Line 133"/>
            <p:cNvSpPr>
              <a:spLocks noChangeShapeType="1"/>
            </p:cNvSpPr>
            <p:nvPr/>
          </p:nvSpPr>
          <p:spPr bwMode="auto">
            <a:xfrm>
              <a:off x="4105" y="3385"/>
              <a:ext cx="635" cy="0"/>
            </a:xfrm>
            <a:prstGeom prst="line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6" name="Line 134"/>
            <p:cNvSpPr>
              <a:spLocks noChangeShapeType="1"/>
            </p:cNvSpPr>
            <p:nvPr/>
          </p:nvSpPr>
          <p:spPr bwMode="auto">
            <a:xfrm>
              <a:off x="4105" y="3874"/>
              <a:ext cx="635" cy="0"/>
            </a:xfrm>
            <a:prstGeom prst="line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7" name="Line 135"/>
            <p:cNvSpPr>
              <a:spLocks noChangeShapeType="1"/>
            </p:cNvSpPr>
            <p:nvPr/>
          </p:nvSpPr>
          <p:spPr bwMode="auto">
            <a:xfrm>
              <a:off x="4105" y="4364"/>
              <a:ext cx="635" cy="0"/>
            </a:xfrm>
            <a:prstGeom prst="line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8" name="Line 136"/>
            <p:cNvSpPr>
              <a:spLocks noChangeShapeType="1"/>
            </p:cNvSpPr>
            <p:nvPr/>
          </p:nvSpPr>
          <p:spPr bwMode="auto">
            <a:xfrm>
              <a:off x="4105" y="4609"/>
              <a:ext cx="635" cy="0"/>
            </a:xfrm>
            <a:prstGeom prst="line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9" name="Line 137"/>
            <p:cNvSpPr>
              <a:spLocks noChangeShapeType="1"/>
            </p:cNvSpPr>
            <p:nvPr/>
          </p:nvSpPr>
          <p:spPr bwMode="auto">
            <a:xfrm>
              <a:off x="4105" y="3629"/>
              <a:ext cx="635" cy="0"/>
            </a:xfrm>
            <a:prstGeom prst="line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0" name="Line 138"/>
            <p:cNvSpPr>
              <a:spLocks noChangeShapeType="1"/>
            </p:cNvSpPr>
            <p:nvPr/>
          </p:nvSpPr>
          <p:spPr bwMode="auto">
            <a:xfrm>
              <a:off x="4105" y="4119"/>
              <a:ext cx="635" cy="0"/>
            </a:xfrm>
            <a:prstGeom prst="line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42" name="Group 140"/>
          <p:cNvGrpSpPr>
            <a:grpSpLocks/>
          </p:cNvGrpSpPr>
          <p:nvPr/>
        </p:nvGrpSpPr>
        <p:grpSpPr bwMode="auto">
          <a:xfrm>
            <a:off x="3971670" y="6080960"/>
            <a:ext cx="1166813" cy="457200"/>
            <a:chOff x="4238" y="2139"/>
            <a:chExt cx="735" cy="288"/>
          </a:xfrm>
        </p:grpSpPr>
        <p:sp>
          <p:nvSpPr>
            <p:cNvPr id="143" name="Rectangle 141"/>
            <p:cNvSpPr>
              <a:spLocks noChangeArrowheads="1"/>
            </p:cNvSpPr>
            <p:nvPr/>
          </p:nvSpPr>
          <p:spPr bwMode="auto">
            <a:xfrm>
              <a:off x="4429" y="2139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solidFill>
                    <a:srgbClr val="FFFFFF"/>
                  </a:solidFill>
                  <a:latin typeface="+mn-lt"/>
                  <a:ea typeface="+mn-ea"/>
                </a:rPr>
                <a:t>d</a:t>
              </a:r>
            </a:p>
          </p:txBody>
        </p:sp>
        <p:sp>
          <p:nvSpPr>
            <p:cNvPr id="144" name="Line 142"/>
            <p:cNvSpPr>
              <a:spLocks noChangeShapeType="1"/>
            </p:cNvSpPr>
            <p:nvPr/>
          </p:nvSpPr>
          <p:spPr bwMode="auto">
            <a:xfrm rot="-5400000">
              <a:off x="4834" y="2156"/>
              <a:ext cx="0" cy="27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5" name="Line 143"/>
            <p:cNvSpPr>
              <a:spLocks noChangeShapeType="1"/>
            </p:cNvSpPr>
            <p:nvPr/>
          </p:nvSpPr>
          <p:spPr bwMode="auto">
            <a:xfrm rot="16200000" flipV="1">
              <a:off x="4377" y="2157"/>
              <a:ext cx="0" cy="27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46" name="Group 144"/>
          <p:cNvGrpSpPr>
            <a:grpSpLocks/>
          </p:cNvGrpSpPr>
          <p:nvPr/>
        </p:nvGrpSpPr>
        <p:grpSpPr bwMode="auto">
          <a:xfrm>
            <a:off x="3954208" y="6123822"/>
            <a:ext cx="1206500" cy="366645"/>
            <a:chOff x="4227" y="2166"/>
            <a:chExt cx="760" cy="394"/>
          </a:xfrm>
        </p:grpSpPr>
        <p:sp>
          <p:nvSpPr>
            <p:cNvPr id="147" name="Line 145"/>
            <p:cNvSpPr>
              <a:spLocks noChangeShapeType="1"/>
            </p:cNvSpPr>
            <p:nvPr/>
          </p:nvSpPr>
          <p:spPr bwMode="auto">
            <a:xfrm rot="-5400000">
              <a:off x="4030" y="2363"/>
              <a:ext cx="394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8" name="Line 146"/>
            <p:cNvSpPr>
              <a:spLocks noChangeShapeType="1"/>
            </p:cNvSpPr>
            <p:nvPr/>
          </p:nvSpPr>
          <p:spPr bwMode="auto">
            <a:xfrm rot="-5400000">
              <a:off x="4790" y="2363"/>
              <a:ext cx="394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72" name="Rectangle 19"/>
          <p:cNvSpPr>
            <a:spLocks noChangeArrowheads="1"/>
          </p:cNvSpPr>
          <p:nvPr/>
        </p:nvSpPr>
        <p:spPr bwMode="auto">
          <a:xfrm>
            <a:off x="696913" y="3948743"/>
            <a:ext cx="2286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在拉动极板的过程中极板上带电量不变</a:t>
            </a:r>
          </a:p>
        </p:txBody>
      </p:sp>
      <p:graphicFrame>
        <p:nvGraphicFramePr>
          <p:cNvPr id="7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377181"/>
              </p:ext>
            </p:extLst>
          </p:nvPr>
        </p:nvGraphicFramePr>
        <p:xfrm>
          <a:off x="4433638" y="3818929"/>
          <a:ext cx="33178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Equation" r:id="rId19" imgW="152280" imgH="203040" progId="Equation.DSMT4">
                  <p:embed/>
                </p:oleObj>
              </mc:Choice>
              <mc:Fallback>
                <p:oleObj name="Equation" r:id="rId19" imgW="1522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3638" y="3818929"/>
                        <a:ext cx="331787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849717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7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5" dur="300"/>
                                        <p:tgtEl>
                                          <p:spTgt spid="427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0" dur="300"/>
                                        <p:tgtEl>
                                          <p:spTgt spid="427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27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300"/>
                                        <p:tgtEl>
                                          <p:spTgt spid="427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300"/>
                                        <p:tgtEl>
                                          <p:spTgt spid="427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300"/>
                                        <p:tgtEl>
                                          <p:spTgt spid="427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4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27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27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96" dur="500"/>
                                        <p:tgtEl>
                                          <p:spTgt spid="427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27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27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0" dur="500"/>
                                        <p:tgtEl>
                                          <p:spTgt spid="427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0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427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27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010" grpId="0" build="p" autoUpdateAnimBg="0"/>
      <p:bldP spid="427011" grpId="0" autoUpdateAnimBg="0"/>
      <p:bldP spid="427012" grpId="0" autoUpdateAnimBg="0"/>
      <p:bldP spid="427013" grpId="0" build="p" autoUpdateAnimBg="0"/>
      <p:bldP spid="427014" grpId="0" autoUpdateAnimBg="0"/>
      <p:bldP spid="427015" grpId="0" autoUpdateAnimBg="0"/>
      <p:bldP spid="427016" grpId="0" build="p" autoUpdateAnimBg="0"/>
      <p:bldP spid="427017" grpId="0" autoUpdateAnimBg="0"/>
      <p:bldP spid="427019" grpId="0" build="p" autoUpdateAnimBg="0" advAuto="0"/>
      <p:bldP spid="427020" grpId="0" animBg="1"/>
      <p:bldP spid="427021" grpId="0" build="p" autoUpdateAnimBg="0"/>
      <p:bldP spid="427023" grpId="0" build="p" autoUpdateAnimBg="0" advAuto="0"/>
      <p:bldP spid="427025" grpId="0" animBg="1"/>
      <p:bldP spid="97" grpId="0" build="p" autoUpdateAnimBg="0"/>
      <p:bldP spid="72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27" name="Rectangle 19"/>
          <p:cNvSpPr>
            <a:spLocks noChangeArrowheads="1"/>
          </p:cNvSpPr>
          <p:nvPr/>
        </p:nvSpPr>
        <p:spPr bwMode="auto">
          <a:xfrm>
            <a:off x="692150" y="332656"/>
            <a:ext cx="441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 dirty="0">
                <a:solidFill>
                  <a:srgbClr val="FFFFFF"/>
                </a:solidFill>
                <a:latin typeface="+mn-lt"/>
                <a:ea typeface="+mn-ea"/>
              </a:rPr>
              <a:t>• 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电容器的能量变化</a:t>
            </a:r>
          </a:p>
        </p:txBody>
      </p:sp>
      <p:graphicFrame>
        <p:nvGraphicFramePr>
          <p:cNvPr id="427028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263916"/>
              </p:ext>
            </p:extLst>
          </p:nvPr>
        </p:nvGraphicFramePr>
        <p:xfrm>
          <a:off x="3587750" y="332656"/>
          <a:ext cx="4243388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公式" r:id="rId3" imgW="1743117" imgH="190432" progId="Equation.3">
                  <p:embed/>
                </p:oleObj>
              </mc:Choice>
              <mc:Fallback>
                <p:oleObj name="公式" r:id="rId3" imgW="1743117" imgH="19043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50" y="332656"/>
                        <a:ext cx="4243388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7029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684944"/>
              </p:ext>
            </p:extLst>
          </p:nvPr>
        </p:nvGraphicFramePr>
        <p:xfrm>
          <a:off x="7816850" y="383456"/>
          <a:ext cx="57150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公式" r:id="rId5" imgW="190669" imgH="133486" progId="Equation.3">
                  <p:embed/>
                </p:oleObj>
              </mc:Choice>
              <mc:Fallback>
                <p:oleObj name="公式" r:id="rId5" imgW="190669" imgH="13348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6850" y="383456"/>
                        <a:ext cx="571500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030" name="Rectangle 22"/>
          <p:cNvSpPr>
            <a:spLocks noChangeArrowheads="1"/>
          </p:cNvSpPr>
          <p:nvPr/>
        </p:nvSpPr>
        <p:spPr bwMode="auto">
          <a:xfrm>
            <a:off x="690563" y="866056"/>
            <a:ext cx="510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b="1">
                <a:solidFill>
                  <a:srgbClr val="FFFFFF"/>
                </a:solidFill>
                <a:latin typeface="+mn-lt"/>
                <a:ea typeface="+mn-ea"/>
              </a:rPr>
              <a:t>• </a:t>
            </a:r>
            <a:r>
              <a:rPr lang="zh-CN" altLang="en-US" b="1">
                <a:solidFill>
                  <a:srgbClr val="FFFFFF"/>
                </a:solidFill>
                <a:latin typeface="+mn-lt"/>
                <a:ea typeface="+mn-ea"/>
              </a:rPr>
              <a:t>外力在作用过程中所作的功</a:t>
            </a:r>
          </a:p>
        </p:txBody>
      </p:sp>
      <p:graphicFrame>
        <p:nvGraphicFramePr>
          <p:cNvPr id="427031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634858"/>
              </p:ext>
            </p:extLst>
          </p:nvPr>
        </p:nvGraphicFramePr>
        <p:xfrm>
          <a:off x="876300" y="1399456"/>
          <a:ext cx="201295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公式" r:id="rId7" imgW="676317" imgH="180941" progId="Equation.3">
                  <p:embed/>
                </p:oleObj>
              </mc:Choice>
              <mc:Fallback>
                <p:oleObj name="公式" r:id="rId7" imgW="676317" imgH="18094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1399456"/>
                        <a:ext cx="2012950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032" name="AutoShape 24"/>
          <p:cNvSpPr>
            <a:spLocks noChangeArrowheads="1"/>
          </p:cNvSpPr>
          <p:nvPr/>
        </p:nvSpPr>
        <p:spPr bwMode="auto">
          <a:xfrm>
            <a:off x="381000" y="2085256"/>
            <a:ext cx="2738977" cy="1066800"/>
          </a:xfrm>
          <a:prstGeom prst="wedgeRectCallout">
            <a:avLst>
              <a:gd name="adj1" fmla="val 10162"/>
              <a:gd name="adj2" fmla="val -70389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endParaRPr lang="zh-CN" altLang="zh-CN">
              <a:solidFill>
                <a:srgbClr val="000000"/>
              </a:solidFill>
              <a:latin typeface="+mn-lt"/>
              <a:ea typeface="+mn-ea"/>
            </a:endParaRPr>
          </a:p>
        </p:txBody>
      </p:sp>
      <p:graphicFrame>
        <p:nvGraphicFramePr>
          <p:cNvPr id="427033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1246802"/>
              </p:ext>
            </p:extLst>
          </p:nvPr>
        </p:nvGraphicFramePr>
        <p:xfrm>
          <a:off x="381000" y="2466256"/>
          <a:ext cx="121920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公式" r:id="rId9" imgW="533169" imgH="203112" progId="Equation.3">
                  <p:embed/>
                </p:oleObj>
              </mc:Choice>
              <mc:Fallback>
                <p:oleObj name="公式" r:id="rId9" imgW="533169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466256"/>
                        <a:ext cx="1219200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7034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2531071"/>
              </p:ext>
            </p:extLst>
          </p:nvPr>
        </p:nvGraphicFramePr>
        <p:xfrm>
          <a:off x="2819400" y="1356594"/>
          <a:ext cx="240030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公式" r:id="rId11" imgW="819235" imgH="190432" progId="Equation.3">
                  <p:embed/>
                </p:oleObj>
              </mc:Choice>
              <mc:Fallback>
                <p:oleObj name="公式" r:id="rId11" imgW="819235" imgH="19043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356594"/>
                        <a:ext cx="240030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035" name="AutoShape 27"/>
          <p:cNvSpPr>
            <a:spLocks noChangeArrowheads="1"/>
          </p:cNvSpPr>
          <p:nvPr/>
        </p:nvSpPr>
        <p:spPr bwMode="auto">
          <a:xfrm>
            <a:off x="5246688" y="959719"/>
            <a:ext cx="2133600" cy="8382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0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17694720 60000 65536"/>
              <a:gd name="T17" fmla="*/ 11796480 60000 65536"/>
              <a:gd name="T18" fmla="*/ 17694720 60000 65536"/>
              <a:gd name="T19" fmla="*/ 11796480 60000 65536"/>
              <a:gd name="T20" fmla="*/ 5898240 60000 65536"/>
              <a:gd name="T21" fmla="*/ 5898240 60000 65536"/>
              <a:gd name="T22" fmla="*/ 0 60000 65536"/>
              <a:gd name="T23" fmla="*/ 0 60000 65536"/>
              <a:gd name="T24" fmla="*/ 2269 w 21600"/>
              <a:gd name="T25" fmla="*/ 13162 h 21600"/>
              <a:gd name="T26" fmla="*/ 17695 w 21600"/>
              <a:gd name="T27" fmla="*/ 17695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5429" y="0"/>
                </a:moveTo>
                <a:lnTo>
                  <a:pt x="9257" y="6177"/>
                </a:lnTo>
                <a:lnTo>
                  <a:pt x="13162" y="6177"/>
                </a:lnTo>
                <a:lnTo>
                  <a:pt x="13162" y="13162"/>
                </a:lnTo>
                <a:lnTo>
                  <a:pt x="6177" y="13162"/>
                </a:lnTo>
                <a:lnTo>
                  <a:pt x="6177" y="9257"/>
                </a:lnTo>
                <a:lnTo>
                  <a:pt x="0" y="15429"/>
                </a:lnTo>
                <a:lnTo>
                  <a:pt x="6177" y="21600"/>
                </a:lnTo>
                <a:lnTo>
                  <a:pt x="6177" y="17695"/>
                </a:lnTo>
                <a:lnTo>
                  <a:pt x="17695" y="17695"/>
                </a:lnTo>
                <a:lnTo>
                  <a:pt x="17695" y="6177"/>
                </a:lnTo>
                <a:lnTo>
                  <a:pt x="21600" y="6177"/>
                </a:lnTo>
                <a:lnTo>
                  <a:pt x="15429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+mn-lt"/>
              <a:ea typeface="+mn-ea"/>
            </a:endParaRPr>
          </a:p>
        </p:txBody>
      </p:sp>
      <p:sp>
        <p:nvSpPr>
          <p:cNvPr id="427036" name="Rectangle 28"/>
          <p:cNvSpPr>
            <a:spLocks noChangeArrowheads="1"/>
          </p:cNvSpPr>
          <p:nvPr/>
        </p:nvSpPr>
        <p:spPr bwMode="auto">
          <a:xfrm>
            <a:off x="4783957" y="2184661"/>
            <a:ext cx="338873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外力对电容器作的功等于电容器能量的增量</a:t>
            </a:r>
          </a:p>
        </p:txBody>
      </p:sp>
      <p:graphicFrame>
        <p:nvGraphicFramePr>
          <p:cNvPr id="427037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8375054"/>
              </p:ext>
            </p:extLst>
          </p:nvPr>
        </p:nvGraphicFramePr>
        <p:xfrm>
          <a:off x="7381875" y="1239119"/>
          <a:ext cx="153352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公式" r:id="rId13" imgW="600117" imgH="180941" progId="Equation.3">
                  <p:embed/>
                </p:oleObj>
              </mc:Choice>
              <mc:Fallback>
                <p:oleObj name="公式" r:id="rId13" imgW="600117" imgH="18094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75" y="1239119"/>
                        <a:ext cx="1533525" cy="541337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99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040" name="Text Box 32"/>
          <p:cNvSpPr txBox="1">
            <a:spLocks noChangeArrowheads="1"/>
          </p:cNvSpPr>
          <p:nvPr/>
        </p:nvSpPr>
        <p:spPr bwMode="auto">
          <a:xfrm>
            <a:off x="1565538" y="3233614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00FFFF"/>
                </a:solidFill>
                <a:latin typeface="+mn-lt"/>
                <a:ea typeface="+mn-ea"/>
              </a:rPr>
              <a:t>思考</a:t>
            </a:r>
            <a:r>
              <a:rPr lang="en-US" altLang="zh-CN" b="1" dirty="0">
                <a:solidFill>
                  <a:srgbClr val="00FFFF"/>
                </a:solidFill>
                <a:latin typeface="+mn-lt"/>
                <a:ea typeface="+mn-ea"/>
              </a:rPr>
              <a:t>2</a:t>
            </a:r>
            <a:r>
              <a:rPr lang="zh-CN" altLang="en-US" b="1" dirty="0">
                <a:solidFill>
                  <a:srgbClr val="00FFFF"/>
                </a:solidFill>
                <a:latin typeface="+mn-lt"/>
                <a:ea typeface="+mn-ea"/>
              </a:rPr>
              <a:t>：  </a:t>
            </a:r>
          </a:p>
        </p:txBody>
      </p:sp>
      <p:sp>
        <p:nvSpPr>
          <p:cNvPr id="427041" name="Text Box 33"/>
          <p:cNvSpPr txBox="1">
            <a:spLocks noChangeArrowheads="1"/>
          </p:cNvSpPr>
          <p:nvPr/>
        </p:nvSpPr>
        <p:spPr bwMode="auto">
          <a:xfrm>
            <a:off x="2486744" y="3212976"/>
            <a:ext cx="518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若保持极板间电压不变，结果如何？</a:t>
            </a:r>
          </a:p>
        </p:txBody>
      </p:sp>
      <p:graphicFrame>
        <p:nvGraphicFramePr>
          <p:cNvPr id="427042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0093478"/>
              </p:ext>
            </p:extLst>
          </p:nvPr>
        </p:nvGraphicFramePr>
        <p:xfrm>
          <a:off x="1577975" y="2237656"/>
          <a:ext cx="10890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Equation" r:id="rId15" imgW="533169" imgH="431613" progId="Equation.3">
                  <p:embed/>
                </p:oleObj>
              </mc:Choice>
              <mc:Fallback>
                <p:oleObj name="Equation" r:id="rId15" imgW="533169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7975" y="2237656"/>
                        <a:ext cx="108902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Rectangle 95"/>
          <p:cNvSpPr>
            <a:spLocks noChangeArrowheads="1"/>
          </p:cNvSpPr>
          <p:nvPr/>
        </p:nvSpPr>
        <p:spPr bwMode="auto">
          <a:xfrm>
            <a:off x="3184270" y="4646314"/>
            <a:ext cx="53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i="1">
                <a:solidFill>
                  <a:srgbClr val="FFFF00"/>
                </a:solidFill>
                <a:latin typeface="+mn-lt"/>
                <a:ea typeface="+mn-ea"/>
              </a:rPr>
              <a:t>S</a:t>
            </a:r>
          </a:p>
        </p:txBody>
      </p:sp>
      <p:grpSp>
        <p:nvGrpSpPr>
          <p:cNvPr id="85" name="Group 97"/>
          <p:cNvGrpSpPr>
            <a:grpSpLocks/>
          </p:cNvGrpSpPr>
          <p:nvPr/>
        </p:nvGrpSpPr>
        <p:grpSpPr bwMode="auto">
          <a:xfrm>
            <a:off x="3703383" y="3730327"/>
            <a:ext cx="1725612" cy="2401887"/>
            <a:chOff x="4242" y="538"/>
            <a:chExt cx="1087" cy="2529"/>
          </a:xfrm>
        </p:grpSpPr>
        <p:sp>
          <p:nvSpPr>
            <p:cNvPr id="86" name="Rectangle 98" descr="浅色上对角线"/>
            <p:cNvSpPr>
              <a:spLocks noChangeArrowheads="1"/>
            </p:cNvSpPr>
            <p:nvPr/>
          </p:nvSpPr>
          <p:spPr bwMode="auto">
            <a:xfrm rot="10800000" flipV="1">
              <a:off x="5169" y="538"/>
              <a:ext cx="160" cy="2529"/>
            </a:xfrm>
            <a:prstGeom prst="rect">
              <a:avLst/>
            </a:prstGeom>
            <a:pattFill prst="ltUpDiag">
              <a:fgClr>
                <a:schemeClr val="folHlink"/>
              </a:fgClr>
              <a:bgClr>
                <a:srgbClr val="FFFFFF"/>
              </a:bgClr>
            </a:pattFill>
            <a:ln w="381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Rectangle 99" descr="浅色上对角线"/>
            <p:cNvSpPr>
              <a:spLocks noChangeArrowheads="1"/>
            </p:cNvSpPr>
            <p:nvPr/>
          </p:nvSpPr>
          <p:spPr bwMode="auto">
            <a:xfrm rot="10800000" flipV="1">
              <a:off x="4242" y="538"/>
              <a:ext cx="160" cy="2529"/>
            </a:xfrm>
            <a:prstGeom prst="rect">
              <a:avLst/>
            </a:prstGeom>
            <a:pattFill prst="ltUpDiag">
              <a:fgClr>
                <a:schemeClr val="folHlink"/>
              </a:fgClr>
              <a:bgClr>
                <a:srgbClr val="FFFFFF"/>
              </a:bgClr>
            </a:pattFill>
            <a:ln w="381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88" name="Group 100"/>
          <p:cNvGrpSpPr>
            <a:grpSpLocks/>
          </p:cNvGrpSpPr>
          <p:nvPr/>
        </p:nvGrpSpPr>
        <p:grpSpPr bwMode="auto">
          <a:xfrm>
            <a:off x="3646221" y="3660477"/>
            <a:ext cx="358775" cy="2604065"/>
            <a:chOff x="5146" y="679"/>
            <a:chExt cx="226" cy="1955"/>
          </a:xfrm>
        </p:grpSpPr>
        <p:sp>
          <p:nvSpPr>
            <p:cNvPr id="89" name="Rectangle 101"/>
            <p:cNvSpPr>
              <a:spLocks noChangeArrowheads="1"/>
            </p:cNvSpPr>
            <p:nvPr/>
          </p:nvSpPr>
          <p:spPr bwMode="auto">
            <a:xfrm>
              <a:off x="5146" y="803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90" name="Rectangle 102"/>
            <p:cNvSpPr>
              <a:spLocks noChangeArrowheads="1"/>
            </p:cNvSpPr>
            <p:nvPr/>
          </p:nvSpPr>
          <p:spPr bwMode="auto">
            <a:xfrm>
              <a:off x="5146" y="927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91" name="Rectangle 103"/>
            <p:cNvSpPr>
              <a:spLocks noChangeArrowheads="1"/>
            </p:cNvSpPr>
            <p:nvPr/>
          </p:nvSpPr>
          <p:spPr bwMode="auto">
            <a:xfrm>
              <a:off x="5146" y="1175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92" name="Rectangle 104"/>
            <p:cNvSpPr>
              <a:spLocks noChangeArrowheads="1"/>
            </p:cNvSpPr>
            <p:nvPr/>
          </p:nvSpPr>
          <p:spPr bwMode="auto">
            <a:xfrm>
              <a:off x="5146" y="1299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93" name="Rectangle 105"/>
            <p:cNvSpPr>
              <a:spLocks noChangeArrowheads="1"/>
            </p:cNvSpPr>
            <p:nvPr/>
          </p:nvSpPr>
          <p:spPr bwMode="auto">
            <a:xfrm>
              <a:off x="5146" y="1423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94" name="Rectangle 106"/>
            <p:cNvSpPr>
              <a:spLocks noChangeArrowheads="1"/>
            </p:cNvSpPr>
            <p:nvPr/>
          </p:nvSpPr>
          <p:spPr bwMode="auto">
            <a:xfrm>
              <a:off x="5146" y="1051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95" name="Rectangle 107"/>
            <p:cNvSpPr>
              <a:spLocks noChangeArrowheads="1"/>
            </p:cNvSpPr>
            <p:nvPr/>
          </p:nvSpPr>
          <p:spPr bwMode="auto">
            <a:xfrm>
              <a:off x="5146" y="1545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96" name="Rectangle 108"/>
            <p:cNvSpPr>
              <a:spLocks noChangeArrowheads="1"/>
            </p:cNvSpPr>
            <p:nvPr/>
          </p:nvSpPr>
          <p:spPr bwMode="auto">
            <a:xfrm>
              <a:off x="5146" y="1669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97" name="Rectangle 109"/>
            <p:cNvSpPr>
              <a:spLocks noChangeArrowheads="1"/>
            </p:cNvSpPr>
            <p:nvPr/>
          </p:nvSpPr>
          <p:spPr bwMode="auto">
            <a:xfrm>
              <a:off x="5146" y="1793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98" name="Rectangle 110"/>
            <p:cNvSpPr>
              <a:spLocks noChangeArrowheads="1"/>
            </p:cNvSpPr>
            <p:nvPr/>
          </p:nvSpPr>
          <p:spPr bwMode="auto">
            <a:xfrm>
              <a:off x="5146" y="1917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99" name="Rectangle 111"/>
            <p:cNvSpPr>
              <a:spLocks noChangeArrowheads="1"/>
            </p:cNvSpPr>
            <p:nvPr/>
          </p:nvSpPr>
          <p:spPr bwMode="auto">
            <a:xfrm>
              <a:off x="5146" y="2041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00" name="Rectangle 112"/>
            <p:cNvSpPr>
              <a:spLocks noChangeArrowheads="1"/>
            </p:cNvSpPr>
            <p:nvPr/>
          </p:nvSpPr>
          <p:spPr bwMode="auto">
            <a:xfrm>
              <a:off x="5146" y="679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01" name="Rectangle 113"/>
            <p:cNvSpPr>
              <a:spLocks noChangeArrowheads="1"/>
            </p:cNvSpPr>
            <p:nvPr/>
          </p:nvSpPr>
          <p:spPr bwMode="auto">
            <a:xfrm>
              <a:off x="5146" y="2165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102" name="Rectangle 114"/>
            <p:cNvSpPr>
              <a:spLocks noChangeArrowheads="1"/>
            </p:cNvSpPr>
            <p:nvPr/>
          </p:nvSpPr>
          <p:spPr bwMode="auto">
            <a:xfrm>
              <a:off x="5146" y="2287"/>
              <a:ext cx="2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+</a:t>
              </a:r>
            </a:p>
          </p:txBody>
        </p:sp>
      </p:grpSp>
      <p:grpSp>
        <p:nvGrpSpPr>
          <p:cNvPr id="103" name="Group 115"/>
          <p:cNvGrpSpPr>
            <a:grpSpLocks/>
          </p:cNvGrpSpPr>
          <p:nvPr/>
        </p:nvGrpSpPr>
        <p:grpSpPr bwMode="auto">
          <a:xfrm>
            <a:off x="5154370" y="3660477"/>
            <a:ext cx="287338" cy="2607238"/>
            <a:chOff x="4241" y="678"/>
            <a:chExt cx="181" cy="1958"/>
          </a:xfrm>
        </p:grpSpPr>
        <p:sp>
          <p:nvSpPr>
            <p:cNvPr id="104" name="Text Box 116"/>
            <p:cNvSpPr txBox="1">
              <a:spLocks noChangeArrowheads="1"/>
            </p:cNvSpPr>
            <p:nvPr/>
          </p:nvSpPr>
          <p:spPr bwMode="auto">
            <a:xfrm>
              <a:off x="4241" y="802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05" name="Text Box 117"/>
            <p:cNvSpPr txBox="1">
              <a:spLocks noChangeArrowheads="1"/>
            </p:cNvSpPr>
            <p:nvPr/>
          </p:nvSpPr>
          <p:spPr bwMode="auto">
            <a:xfrm>
              <a:off x="4241" y="926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06" name="Text Box 118"/>
            <p:cNvSpPr txBox="1">
              <a:spLocks noChangeArrowheads="1"/>
            </p:cNvSpPr>
            <p:nvPr/>
          </p:nvSpPr>
          <p:spPr bwMode="auto">
            <a:xfrm>
              <a:off x="4241" y="1050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07" name="Text Box 119"/>
            <p:cNvSpPr txBox="1">
              <a:spLocks noChangeArrowheads="1"/>
            </p:cNvSpPr>
            <p:nvPr/>
          </p:nvSpPr>
          <p:spPr bwMode="auto">
            <a:xfrm>
              <a:off x="4241" y="1174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08" name="Text Box 120"/>
            <p:cNvSpPr txBox="1">
              <a:spLocks noChangeArrowheads="1"/>
            </p:cNvSpPr>
            <p:nvPr/>
          </p:nvSpPr>
          <p:spPr bwMode="auto">
            <a:xfrm>
              <a:off x="4241" y="1298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09" name="Text Box 121"/>
            <p:cNvSpPr txBox="1">
              <a:spLocks noChangeArrowheads="1"/>
            </p:cNvSpPr>
            <p:nvPr/>
          </p:nvSpPr>
          <p:spPr bwMode="auto">
            <a:xfrm>
              <a:off x="4241" y="1422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10" name="Text Box 122"/>
            <p:cNvSpPr txBox="1">
              <a:spLocks noChangeArrowheads="1"/>
            </p:cNvSpPr>
            <p:nvPr/>
          </p:nvSpPr>
          <p:spPr bwMode="auto">
            <a:xfrm>
              <a:off x="4241" y="1546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11" name="Text Box 123"/>
            <p:cNvSpPr txBox="1">
              <a:spLocks noChangeArrowheads="1"/>
            </p:cNvSpPr>
            <p:nvPr/>
          </p:nvSpPr>
          <p:spPr bwMode="auto">
            <a:xfrm>
              <a:off x="4241" y="1670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12" name="Text Box 124"/>
            <p:cNvSpPr txBox="1">
              <a:spLocks noChangeArrowheads="1"/>
            </p:cNvSpPr>
            <p:nvPr/>
          </p:nvSpPr>
          <p:spPr bwMode="auto">
            <a:xfrm>
              <a:off x="4241" y="1794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13" name="Text Box 125"/>
            <p:cNvSpPr txBox="1">
              <a:spLocks noChangeArrowheads="1"/>
            </p:cNvSpPr>
            <p:nvPr/>
          </p:nvSpPr>
          <p:spPr bwMode="auto">
            <a:xfrm>
              <a:off x="4241" y="1918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14" name="Text Box 126"/>
            <p:cNvSpPr txBox="1">
              <a:spLocks noChangeArrowheads="1"/>
            </p:cNvSpPr>
            <p:nvPr/>
          </p:nvSpPr>
          <p:spPr bwMode="auto">
            <a:xfrm>
              <a:off x="4241" y="2042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15" name="Text Box 127"/>
            <p:cNvSpPr txBox="1">
              <a:spLocks noChangeArrowheads="1"/>
            </p:cNvSpPr>
            <p:nvPr/>
          </p:nvSpPr>
          <p:spPr bwMode="auto">
            <a:xfrm>
              <a:off x="4241" y="2166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16" name="Text Box 128"/>
            <p:cNvSpPr txBox="1">
              <a:spLocks noChangeArrowheads="1"/>
            </p:cNvSpPr>
            <p:nvPr/>
          </p:nvSpPr>
          <p:spPr bwMode="auto">
            <a:xfrm>
              <a:off x="4241" y="2289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  <p:sp>
          <p:nvSpPr>
            <p:cNvPr id="117" name="Text Box 129"/>
            <p:cNvSpPr txBox="1">
              <a:spLocks noChangeArrowheads="1"/>
            </p:cNvSpPr>
            <p:nvPr/>
          </p:nvSpPr>
          <p:spPr bwMode="auto">
            <a:xfrm>
              <a:off x="4241" y="678"/>
              <a:ext cx="181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0000CC"/>
                  </a:solidFill>
                  <a:latin typeface="+mn-lt"/>
                  <a:ea typeface="+mn-ea"/>
                </a:rPr>
                <a:t>-</a:t>
              </a:r>
            </a:p>
          </p:txBody>
        </p:sp>
      </p:grpSp>
      <p:graphicFrame>
        <p:nvGraphicFramePr>
          <p:cNvPr id="118" name="Object 1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7009586"/>
              </p:ext>
            </p:extLst>
          </p:nvPr>
        </p:nvGraphicFramePr>
        <p:xfrm>
          <a:off x="3090863" y="5424488"/>
          <a:ext cx="6191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Equation" r:id="rId17" imgW="241200" imgH="152280" progId="Equation.DSMT4">
                  <p:embed/>
                </p:oleObj>
              </mc:Choice>
              <mc:Fallback>
                <p:oleObj name="Equation" r:id="rId17" imgW="241200" imgH="1522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0863" y="5424488"/>
                        <a:ext cx="6191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Object 1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5068212"/>
              </p:ext>
            </p:extLst>
          </p:nvPr>
        </p:nvGraphicFramePr>
        <p:xfrm>
          <a:off x="5454650" y="5480050"/>
          <a:ext cx="617538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Equation" r:id="rId19" imgW="241200" imgH="139680" progId="Equation.DSMT4">
                  <p:embed/>
                </p:oleObj>
              </mc:Choice>
              <mc:Fallback>
                <p:oleObj name="Equation" r:id="rId19" imgW="241200" imgH="1396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4650" y="5480050"/>
                        <a:ext cx="617538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0" name="Group 132"/>
          <p:cNvGrpSpPr>
            <a:grpSpLocks/>
          </p:cNvGrpSpPr>
          <p:nvPr/>
        </p:nvGrpSpPr>
        <p:grpSpPr bwMode="auto">
          <a:xfrm>
            <a:off x="4049458" y="3943052"/>
            <a:ext cx="1008062" cy="1943100"/>
            <a:chOff x="4105" y="3385"/>
            <a:chExt cx="635" cy="1224"/>
          </a:xfrm>
        </p:grpSpPr>
        <p:sp>
          <p:nvSpPr>
            <p:cNvPr id="121" name="Line 133"/>
            <p:cNvSpPr>
              <a:spLocks noChangeShapeType="1"/>
            </p:cNvSpPr>
            <p:nvPr/>
          </p:nvSpPr>
          <p:spPr bwMode="auto">
            <a:xfrm>
              <a:off x="4105" y="3385"/>
              <a:ext cx="635" cy="0"/>
            </a:xfrm>
            <a:prstGeom prst="line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2" name="Line 134"/>
            <p:cNvSpPr>
              <a:spLocks noChangeShapeType="1"/>
            </p:cNvSpPr>
            <p:nvPr/>
          </p:nvSpPr>
          <p:spPr bwMode="auto">
            <a:xfrm>
              <a:off x="4105" y="3874"/>
              <a:ext cx="635" cy="0"/>
            </a:xfrm>
            <a:prstGeom prst="line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3" name="Line 135"/>
            <p:cNvSpPr>
              <a:spLocks noChangeShapeType="1"/>
            </p:cNvSpPr>
            <p:nvPr/>
          </p:nvSpPr>
          <p:spPr bwMode="auto">
            <a:xfrm>
              <a:off x="4105" y="4364"/>
              <a:ext cx="635" cy="0"/>
            </a:xfrm>
            <a:prstGeom prst="line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4" name="Line 136"/>
            <p:cNvSpPr>
              <a:spLocks noChangeShapeType="1"/>
            </p:cNvSpPr>
            <p:nvPr/>
          </p:nvSpPr>
          <p:spPr bwMode="auto">
            <a:xfrm>
              <a:off x="4105" y="4609"/>
              <a:ext cx="635" cy="0"/>
            </a:xfrm>
            <a:prstGeom prst="line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5" name="Line 137"/>
            <p:cNvSpPr>
              <a:spLocks noChangeShapeType="1"/>
            </p:cNvSpPr>
            <p:nvPr/>
          </p:nvSpPr>
          <p:spPr bwMode="auto">
            <a:xfrm>
              <a:off x="4105" y="3629"/>
              <a:ext cx="635" cy="0"/>
            </a:xfrm>
            <a:prstGeom prst="line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6" name="Line 138"/>
            <p:cNvSpPr>
              <a:spLocks noChangeShapeType="1"/>
            </p:cNvSpPr>
            <p:nvPr/>
          </p:nvSpPr>
          <p:spPr bwMode="auto">
            <a:xfrm>
              <a:off x="4105" y="4119"/>
              <a:ext cx="635" cy="0"/>
            </a:xfrm>
            <a:prstGeom prst="line">
              <a:avLst/>
            </a:pr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28" name="Group 140"/>
          <p:cNvGrpSpPr>
            <a:grpSpLocks/>
          </p:cNvGrpSpPr>
          <p:nvPr/>
        </p:nvGrpSpPr>
        <p:grpSpPr bwMode="auto">
          <a:xfrm>
            <a:off x="3971670" y="6140152"/>
            <a:ext cx="1166813" cy="457200"/>
            <a:chOff x="4238" y="2139"/>
            <a:chExt cx="735" cy="288"/>
          </a:xfrm>
        </p:grpSpPr>
        <p:sp>
          <p:nvSpPr>
            <p:cNvPr id="129" name="Rectangle 141"/>
            <p:cNvSpPr>
              <a:spLocks noChangeArrowheads="1"/>
            </p:cNvSpPr>
            <p:nvPr/>
          </p:nvSpPr>
          <p:spPr bwMode="auto">
            <a:xfrm>
              <a:off x="4429" y="2139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 i="1">
                  <a:solidFill>
                    <a:srgbClr val="FFFFFF"/>
                  </a:solidFill>
                  <a:latin typeface="+mn-lt"/>
                  <a:ea typeface="+mn-ea"/>
                </a:rPr>
                <a:t>d</a:t>
              </a:r>
            </a:p>
          </p:txBody>
        </p:sp>
        <p:sp>
          <p:nvSpPr>
            <p:cNvPr id="130" name="Line 142"/>
            <p:cNvSpPr>
              <a:spLocks noChangeShapeType="1"/>
            </p:cNvSpPr>
            <p:nvPr/>
          </p:nvSpPr>
          <p:spPr bwMode="auto">
            <a:xfrm rot="-5400000">
              <a:off x="4834" y="2156"/>
              <a:ext cx="0" cy="27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1" name="Line 143"/>
            <p:cNvSpPr>
              <a:spLocks noChangeShapeType="1"/>
            </p:cNvSpPr>
            <p:nvPr/>
          </p:nvSpPr>
          <p:spPr bwMode="auto">
            <a:xfrm rot="16200000" flipV="1">
              <a:off x="4377" y="2157"/>
              <a:ext cx="0" cy="27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32" name="Group 144"/>
          <p:cNvGrpSpPr>
            <a:grpSpLocks/>
          </p:cNvGrpSpPr>
          <p:nvPr/>
        </p:nvGrpSpPr>
        <p:grpSpPr bwMode="auto">
          <a:xfrm>
            <a:off x="3954208" y="6183014"/>
            <a:ext cx="1206500" cy="366645"/>
            <a:chOff x="4227" y="2166"/>
            <a:chExt cx="760" cy="394"/>
          </a:xfrm>
        </p:grpSpPr>
        <p:sp>
          <p:nvSpPr>
            <p:cNvPr id="133" name="Line 145"/>
            <p:cNvSpPr>
              <a:spLocks noChangeShapeType="1"/>
            </p:cNvSpPr>
            <p:nvPr/>
          </p:nvSpPr>
          <p:spPr bwMode="auto">
            <a:xfrm rot="-5400000">
              <a:off x="4030" y="2363"/>
              <a:ext cx="394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4" name="Line 146"/>
            <p:cNvSpPr>
              <a:spLocks noChangeShapeType="1"/>
            </p:cNvSpPr>
            <p:nvPr/>
          </p:nvSpPr>
          <p:spPr bwMode="auto">
            <a:xfrm rot="-5400000">
              <a:off x="4790" y="2363"/>
              <a:ext cx="394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graphicFrame>
        <p:nvGraphicFramePr>
          <p:cNvPr id="6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374348"/>
              </p:ext>
            </p:extLst>
          </p:nvPr>
        </p:nvGraphicFramePr>
        <p:xfrm>
          <a:off x="4433638" y="3818929"/>
          <a:ext cx="33178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Equation" r:id="rId21" imgW="152280" imgH="203040" progId="Equation.DSMT4">
                  <p:embed/>
                </p:oleObj>
              </mc:Choice>
              <mc:Fallback>
                <p:oleObj name="Equation" r:id="rId21" imgW="1522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3638" y="3818929"/>
                        <a:ext cx="331787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887790"/>
              </p:ext>
            </p:extLst>
          </p:nvPr>
        </p:nvGraphicFramePr>
        <p:xfrm>
          <a:off x="6248900" y="3888915"/>
          <a:ext cx="1547812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Equation" r:id="rId23" imgW="711000" imgH="393480" progId="Equation.DSMT4">
                  <p:embed/>
                </p:oleObj>
              </mc:Choice>
              <mc:Fallback>
                <p:oleObj name="Equation" r:id="rId23" imgW="7110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900" y="3888915"/>
                        <a:ext cx="1547812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793334"/>
              </p:ext>
            </p:extLst>
          </p:nvPr>
        </p:nvGraphicFramePr>
        <p:xfrm>
          <a:off x="6029325" y="4786313"/>
          <a:ext cx="1963738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Equation" r:id="rId25" imgW="901440" imgH="393480" progId="Equation.DSMT4">
                  <p:embed/>
                </p:oleObj>
              </mc:Choice>
              <mc:Fallback>
                <p:oleObj name="Equation" r:id="rId25" imgW="9014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9325" y="4786313"/>
                        <a:ext cx="1963738" cy="91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229849"/>
              </p:ext>
            </p:extLst>
          </p:nvPr>
        </p:nvGraphicFramePr>
        <p:xfrm>
          <a:off x="6291263" y="5826125"/>
          <a:ext cx="1438275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Equation" r:id="rId27" imgW="660240" imgH="228600" progId="Equation.DSMT4">
                  <p:embed/>
                </p:oleObj>
              </mc:Choice>
              <mc:Fallback>
                <p:oleObj name="Equation" r:id="rId27" imgW="6602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1263" y="5826125"/>
                        <a:ext cx="1438275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Text Box 33"/>
          <p:cNvSpPr txBox="1">
            <a:spLocks noChangeArrowheads="1"/>
          </p:cNvSpPr>
          <p:nvPr/>
        </p:nvSpPr>
        <p:spPr bwMode="auto">
          <a:xfrm>
            <a:off x="411497" y="3869208"/>
            <a:ext cx="191183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思考</a:t>
            </a:r>
            <a:r>
              <a: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1</a:t>
            </a:r>
            <a:r>
              <a:rPr lang="zh-CN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：</a:t>
            </a:r>
            <a:r>
              <a:rPr lang="zh-CN" altLang="en-US" b="1" dirty="0">
                <a:solidFill>
                  <a:srgbClr val="FFFFFF"/>
                </a:solidFill>
                <a:latin typeface="+mn-lt"/>
                <a:ea typeface="+mn-ea"/>
              </a:rPr>
              <a:t>平行板电容器一个极板受力多大？</a:t>
            </a:r>
          </a:p>
        </p:txBody>
      </p:sp>
      <p:graphicFrame>
        <p:nvGraphicFramePr>
          <p:cNvPr id="7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330105"/>
              </p:ext>
            </p:extLst>
          </p:nvPr>
        </p:nvGraphicFramePr>
        <p:xfrm>
          <a:off x="501771" y="5437369"/>
          <a:ext cx="1296988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Equation" r:id="rId29" imgW="596880" imgH="203040" progId="Equation.DSMT4">
                  <p:embed/>
                </p:oleObj>
              </mc:Choice>
              <mc:Fallback>
                <p:oleObj name="Equation" r:id="rId29" imgW="5968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771" y="5437369"/>
                        <a:ext cx="1296988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5602696"/>
              </p:ext>
            </p:extLst>
          </p:nvPr>
        </p:nvGraphicFramePr>
        <p:xfrm>
          <a:off x="346075" y="5948363"/>
          <a:ext cx="168275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Equation" r:id="rId31" imgW="774360" imgH="203040" progId="Equation.DSMT4">
                  <p:embed/>
                </p:oleObj>
              </mc:Choice>
              <mc:Fallback>
                <p:oleObj name="Equation" r:id="rId31" imgW="7743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075" y="5948363"/>
                        <a:ext cx="1682750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2914463"/>
              </p:ext>
            </p:extLst>
          </p:nvPr>
        </p:nvGraphicFramePr>
        <p:xfrm>
          <a:off x="2711599" y="2459693"/>
          <a:ext cx="373200" cy="59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Equation" r:id="rId33" imgW="126720" imgH="190440" progId="Equation.DSMT4">
                  <p:embed/>
                </p:oleObj>
              </mc:Choice>
              <mc:Fallback>
                <p:oleObj name="Equation" r:id="rId33" imgW="12672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599" y="2459693"/>
                        <a:ext cx="373200" cy="59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3103567"/>
              </p:ext>
            </p:extLst>
          </p:nvPr>
        </p:nvGraphicFramePr>
        <p:xfrm>
          <a:off x="729834" y="2224388"/>
          <a:ext cx="2342575" cy="926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Equation" r:id="rId35" imgW="990360" imgH="431640" progId="Equation.DSMT4">
                  <p:embed/>
                </p:oleObj>
              </mc:Choice>
              <mc:Fallback>
                <p:oleObj name="Equation" r:id="rId35" imgW="9903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834" y="2224388"/>
                        <a:ext cx="2342575" cy="926598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866767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427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27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300"/>
                                        <p:tgtEl>
                                          <p:spTgt spid="427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27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4" dur="500"/>
                                        <p:tgtEl>
                                          <p:spTgt spid="427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9" dur="500"/>
                                        <p:tgtEl>
                                          <p:spTgt spid="427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427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27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27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27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0" fill="hold"/>
                                        <p:tgtEl>
                                          <p:spTgt spid="427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0" fill="hold"/>
                                        <p:tgtEl>
                                          <p:spTgt spid="427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300" fill="hold"/>
                                        <p:tgtEl>
                                          <p:spTgt spid="427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300" fill="hold"/>
                                        <p:tgtEl>
                                          <p:spTgt spid="427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0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1" dur="300"/>
                                        <p:tgtEl>
                                          <p:spTgt spid="427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027" grpId="0" autoUpdateAnimBg="0"/>
      <p:bldP spid="427030" grpId="0" build="p" autoUpdateAnimBg="0"/>
      <p:bldP spid="427032" grpId="0" animBg="1" autoUpdateAnimBg="0"/>
      <p:bldP spid="427035" grpId="0" animBg="1"/>
      <p:bldP spid="427036" grpId="0" autoUpdateAnimBg="0"/>
      <p:bldP spid="427040" grpId="0" build="p" autoUpdateAnimBg="0"/>
      <p:bldP spid="427041" grpId="0" autoUpdateAnimBg="0"/>
      <p:bldP spid="84" grpId="0" build="p" autoUpdateAnimBg="0"/>
      <p:bldP spid="73" grpId="0" autoUpdateAnimBg="0"/>
    </p:bldLst>
  </p:timing>
</p:sld>
</file>

<file path=ppt/theme/theme1.xml><?xml version="1.0" encoding="utf-8"?>
<a:theme xmlns:a="http://schemas.openxmlformats.org/drawingml/2006/main" name="3_默认设计模板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3_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99FF99"/>
            </a:gs>
            <a:gs pos="100000">
              <a:srgbClr val="99FF99">
                <a:gamma/>
                <a:shade val="46275"/>
                <a:invGamma/>
              </a:srgbClr>
            </a:gs>
          </a:gsLst>
          <a:path path="rect">
            <a:fillToRect l="50000" t="50000" r="50000" b="50000"/>
          </a:path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99FF99"/>
            </a:gs>
            <a:gs pos="100000">
              <a:srgbClr val="99FF99">
                <a:gamma/>
                <a:shade val="46275"/>
                <a:invGamma/>
              </a:srgbClr>
            </a:gs>
          </a:gsLst>
          <a:path path="rect">
            <a:fillToRect l="50000" t="50000" r="50000" b="50000"/>
          </a:path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14509</TotalTime>
  <Words>1438</Words>
  <Application>Microsoft Office PowerPoint</Application>
  <PresentationFormat>全屏显示(4:3)</PresentationFormat>
  <Paragraphs>293</Paragraphs>
  <Slides>23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Smudger LET</vt:lpstr>
      <vt:lpstr>仿宋_GB2312</vt:lpstr>
      <vt:lpstr>黑体</vt:lpstr>
      <vt:lpstr>华文仿宋</vt:lpstr>
      <vt:lpstr>隶书</vt:lpstr>
      <vt:lpstr>宋体</vt:lpstr>
      <vt:lpstr>Arial</vt:lpstr>
      <vt:lpstr>Symbol</vt:lpstr>
      <vt:lpstr>Times New Roman</vt:lpstr>
      <vt:lpstr>Wingdings</vt:lpstr>
      <vt:lpstr>3_默认设计模板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xjtu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Special Relativity</dc:title>
  <dc:creator>Chenwei Jiang</dc:creator>
  <cp:lastModifiedBy>jiangcw</cp:lastModifiedBy>
  <cp:revision>1104</cp:revision>
  <cp:lastPrinted>2019-05-10T02:42:01Z</cp:lastPrinted>
  <dcterms:created xsi:type="dcterms:W3CDTF">2002-06-18T00:43:24Z</dcterms:created>
  <dcterms:modified xsi:type="dcterms:W3CDTF">2023-05-16T11:48:38Z</dcterms:modified>
</cp:coreProperties>
</file>